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1" r:id="rId1"/>
  </p:sldMasterIdLst>
  <p:notesMasterIdLst>
    <p:notesMasterId r:id="rId23"/>
  </p:notesMasterIdLst>
  <p:sldIdLst>
    <p:sldId id="256" r:id="rId2"/>
    <p:sldId id="277" r:id="rId3"/>
    <p:sldId id="262" r:id="rId4"/>
    <p:sldId id="268" r:id="rId5"/>
    <p:sldId id="270" r:id="rId6"/>
    <p:sldId id="258" r:id="rId7"/>
    <p:sldId id="257" r:id="rId8"/>
    <p:sldId id="271" r:id="rId9"/>
    <p:sldId id="272" r:id="rId10"/>
    <p:sldId id="260" r:id="rId11"/>
    <p:sldId id="278" r:id="rId12"/>
    <p:sldId id="273" r:id="rId13"/>
    <p:sldId id="279" r:id="rId14"/>
    <p:sldId id="269" r:id="rId15"/>
    <p:sldId id="274" r:id="rId16"/>
    <p:sldId id="275" r:id="rId17"/>
    <p:sldId id="267" r:id="rId18"/>
    <p:sldId id="265" r:id="rId19"/>
    <p:sldId id="264" r:id="rId20"/>
    <p:sldId id="261"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3"/>
    <p:restoredTop sz="85301"/>
  </p:normalViewPr>
  <p:slideViewPr>
    <p:cSldViewPr snapToGrid="0">
      <p:cViewPr varScale="1">
        <p:scale>
          <a:sx n="71" d="100"/>
          <a:sy n="71" d="100"/>
        </p:scale>
        <p:origin x="12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933BEE-4C9B-4E74-939B-456E3D2988D2}" type="doc">
      <dgm:prSet loTypeId="urn:microsoft.com/office/officeart/2005/8/layout/list1" loCatId="list" qsTypeId="urn:microsoft.com/office/officeart/2005/8/quickstyle/simple2" qsCatId="simple" csTypeId="urn:microsoft.com/office/officeart/2005/8/colors/colorful2" csCatId="colorful"/>
      <dgm:spPr/>
      <dgm:t>
        <a:bodyPr/>
        <a:lstStyle/>
        <a:p>
          <a:endParaRPr lang="en-US"/>
        </a:p>
      </dgm:t>
    </dgm:pt>
    <dgm:pt modelId="{497616A2-5D67-40AA-9402-F00A8100E1D7}">
      <dgm:prSet/>
      <dgm:spPr/>
      <dgm:t>
        <a:bodyPr/>
        <a:lstStyle/>
        <a:p>
          <a:r>
            <a:rPr lang="en-US"/>
            <a:t>Deficits in social communication and interaction</a:t>
          </a:r>
        </a:p>
      </dgm:t>
    </dgm:pt>
    <dgm:pt modelId="{69861784-4435-4FDA-967C-21646CB829EB}" type="parTrans" cxnId="{5D28E70A-41AF-4C9A-BF8F-2BF71F9C27A7}">
      <dgm:prSet/>
      <dgm:spPr/>
      <dgm:t>
        <a:bodyPr/>
        <a:lstStyle/>
        <a:p>
          <a:endParaRPr lang="en-US"/>
        </a:p>
      </dgm:t>
    </dgm:pt>
    <dgm:pt modelId="{09362086-43FB-457C-BB0E-C6E5D84202F4}" type="sibTrans" cxnId="{5D28E70A-41AF-4C9A-BF8F-2BF71F9C27A7}">
      <dgm:prSet/>
      <dgm:spPr/>
      <dgm:t>
        <a:bodyPr/>
        <a:lstStyle/>
        <a:p>
          <a:endParaRPr lang="en-US"/>
        </a:p>
      </dgm:t>
    </dgm:pt>
    <dgm:pt modelId="{C97105E1-09D4-4F4E-8C05-EB4251915FAA}">
      <dgm:prSet/>
      <dgm:spPr/>
      <dgm:t>
        <a:bodyPr/>
        <a:lstStyle/>
        <a:p>
          <a:pPr>
            <a:buNone/>
          </a:pPr>
          <a:r>
            <a:rPr lang="en-US" dirty="0"/>
            <a:t>1. Deficits in social-emotional reciprocity</a:t>
          </a:r>
        </a:p>
      </dgm:t>
    </dgm:pt>
    <dgm:pt modelId="{904F65AF-AE6D-48A2-B82E-21EE7247E0B1}" type="parTrans" cxnId="{14BA4299-4ADD-4B81-AB40-A2610CE8B2B9}">
      <dgm:prSet/>
      <dgm:spPr/>
      <dgm:t>
        <a:bodyPr/>
        <a:lstStyle/>
        <a:p>
          <a:endParaRPr lang="en-US"/>
        </a:p>
      </dgm:t>
    </dgm:pt>
    <dgm:pt modelId="{65E096C6-3537-4DDB-85CE-4ACBA3790D02}" type="sibTrans" cxnId="{14BA4299-4ADD-4B81-AB40-A2610CE8B2B9}">
      <dgm:prSet/>
      <dgm:spPr/>
      <dgm:t>
        <a:bodyPr/>
        <a:lstStyle/>
        <a:p>
          <a:endParaRPr lang="en-US"/>
        </a:p>
      </dgm:t>
    </dgm:pt>
    <dgm:pt modelId="{AC618FB6-9134-4FD6-AEBA-D03C487B1805}">
      <dgm:prSet/>
      <dgm:spPr/>
      <dgm:t>
        <a:bodyPr/>
        <a:lstStyle/>
        <a:p>
          <a:pPr>
            <a:buNone/>
          </a:pPr>
          <a:r>
            <a:rPr lang="en-US" dirty="0"/>
            <a:t>2. Deficits in nonverbal communicative behavior</a:t>
          </a:r>
        </a:p>
      </dgm:t>
    </dgm:pt>
    <dgm:pt modelId="{64CB6A84-A66A-46D7-8099-92CF14D76126}" type="parTrans" cxnId="{AAE92A91-9568-45F6-8EF1-D2EA66876C89}">
      <dgm:prSet/>
      <dgm:spPr/>
      <dgm:t>
        <a:bodyPr/>
        <a:lstStyle/>
        <a:p>
          <a:endParaRPr lang="en-US"/>
        </a:p>
      </dgm:t>
    </dgm:pt>
    <dgm:pt modelId="{C5B652BD-1072-4E2E-978C-0022746F4316}" type="sibTrans" cxnId="{AAE92A91-9568-45F6-8EF1-D2EA66876C89}">
      <dgm:prSet/>
      <dgm:spPr/>
      <dgm:t>
        <a:bodyPr/>
        <a:lstStyle/>
        <a:p>
          <a:endParaRPr lang="en-US"/>
        </a:p>
      </dgm:t>
    </dgm:pt>
    <dgm:pt modelId="{C98C3BD2-0ABE-4690-BA8A-00D6475B0662}">
      <dgm:prSet/>
      <dgm:spPr/>
      <dgm:t>
        <a:bodyPr/>
        <a:lstStyle/>
        <a:p>
          <a:pPr>
            <a:buNone/>
          </a:pPr>
          <a:r>
            <a:rPr lang="en-US" dirty="0"/>
            <a:t>3. Deficits in developing and maintaining relationships</a:t>
          </a:r>
        </a:p>
      </dgm:t>
    </dgm:pt>
    <dgm:pt modelId="{2B8D91C2-DDF6-4DF7-AECF-25AD915D2979}" type="parTrans" cxnId="{345FF6F8-B7F6-4EA9-BDAE-08180C10DB16}">
      <dgm:prSet/>
      <dgm:spPr/>
      <dgm:t>
        <a:bodyPr/>
        <a:lstStyle/>
        <a:p>
          <a:endParaRPr lang="en-US"/>
        </a:p>
      </dgm:t>
    </dgm:pt>
    <dgm:pt modelId="{14243BF5-18D2-44C7-827B-E6420F4AA5D0}" type="sibTrans" cxnId="{345FF6F8-B7F6-4EA9-BDAE-08180C10DB16}">
      <dgm:prSet/>
      <dgm:spPr/>
      <dgm:t>
        <a:bodyPr/>
        <a:lstStyle/>
        <a:p>
          <a:endParaRPr lang="en-US"/>
        </a:p>
      </dgm:t>
    </dgm:pt>
    <dgm:pt modelId="{147DD01A-35A5-4763-88AD-1C19154AEC2B}">
      <dgm:prSet/>
      <dgm:spPr/>
      <dgm:t>
        <a:bodyPr/>
        <a:lstStyle/>
        <a:p>
          <a:r>
            <a:rPr lang="en-US"/>
            <a:t>Restricted, repetitive behavior or interests </a:t>
          </a:r>
        </a:p>
      </dgm:t>
    </dgm:pt>
    <dgm:pt modelId="{A50D0C22-0195-48A9-8FB9-036781801102}" type="parTrans" cxnId="{2F807C8D-2725-4AA9-9D99-40906616EBC6}">
      <dgm:prSet/>
      <dgm:spPr/>
      <dgm:t>
        <a:bodyPr/>
        <a:lstStyle/>
        <a:p>
          <a:endParaRPr lang="en-US"/>
        </a:p>
      </dgm:t>
    </dgm:pt>
    <dgm:pt modelId="{25A96179-62F8-465A-9969-8BD867E443B5}" type="sibTrans" cxnId="{2F807C8D-2725-4AA9-9D99-40906616EBC6}">
      <dgm:prSet/>
      <dgm:spPr/>
      <dgm:t>
        <a:bodyPr/>
        <a:lstStyle/>
        <a:p>
          <a:endParaRPr lang="en-US"/>
        </a:p>
      </dgm:t>
    </dgm:pt>
    <dgm:pt modelId="{C02DD0A8-1BDB-40FE-8238-FCEF92EDF384}">
      <dgm:prSet/>
      <dgm:spPr/>
      <dgm:t>
        <a:bodyPr/>
        <a:lstStyle/>
        <a:p>
          <a:pPr>
            <a:buNone/>
          </a:pPr>
          <a:r>
            <a:rPr lang="en-US" dirty="0"/>
            <a:t>1. Repetitive speech, movements, or use of objects</a:t>
          </a:r>
        </a:p>
      </dgm:t>
    </dgm:pt>
    <dgm:pt modelId="{3B2D5B6A-4535-48FF-9BC5-B83714A92883}" type="parTrans" cxnId="{2A722BF0-394B-4C45-93DA-DDF3C4A7B121}">
      <dgm:prSet/>
      <dgm:spPr/>
      <dgm:t>
        <a:bodyPr/>
        <a:lstStyle/>
        <a:p>
          <a:endParaRPr lang="en-US"/>
        </a:p>
      </dgm:t>
    </dgm:pt>
    <dgm:pt modelId="{B59D2340-0335-4762-B090-8C4697018669}" type="sibTrans" cxnId="{2A722BF0-394B-4C45-93DA-DDF3C4A7B121}">
      <dgm:prSet/>
      <dgm:spPr/>
      <dgm:t>
        <a:bodyPr/>
        <a:lstStyle/>
        <a:p>
          <a:endParaRPr lang="en-US"/>
        </a:p>
      </dgm:t>
    </dgm:pt>
    <dgm:pt modelId="{AC73C0B5-4B0F-4814-BB73-6A0B56429AA9}">
      <dgm:prSet/>
      <dgm:spPr/>
      <dgm:t>
        <a:bodyPr/>
        <a:lstStyle/>
        <a:p>
          <a:pPr>
            <a:buNone/>
          </a:pPr>
          <a:r>
            <a:rPr lang="en-US" dirty="0"/>
            <a:t>2. Excessive adherence to routines</a:t>
          </a:r>
        </a:p>
      </dgm:t>
    </dgm:pt>
    <dgm:pt modelId="{99EDCEFE-0A43-4154-AB37-1BDD441B326D}" type="parTrans" cxnId="{34C4DBDE-7E77-4759-8298-B9F86EB500E1}">
      <dgm:prSet/>
      <dgm:spPr/>
      <dgm:t>
        <a:bodyPr/>
        <a:lstStyle/>
        <a:p>
          <a:endParaRPr lang="en-US"/>
        </a:p>
      </dgm:t>
    </dgm:pt>
    <dgm:pt modelId="{A58FA09A-5468-4466-A30C-9DB42021D3FC}" type="sibTrans" cxnId="{34C4DBDE-7E77-4759-8298-B9F86EB500E1}">
      <dgm:prSet/>
      <dgm:spPr/>
      <dgm:t>
        <a:bodyPr/>
        <a:lstStyle/>
        <a:p>
          <a:endParaRPr lang="en-US"/>
        </a:p>
      </dgm:t>
    </dgm:pt>
    <dgm:pt modelId="{C23B4CA7-2861-4E49-9039-EFD72E5836AA}">
      <dgm:prSet/>
      <dgm:spPr/>
      <dgm:t>
        <a:bodyPr/>
        <a:lstStyle/>
        <a:p>
          <a:pPr>
            <a:buNone/>
          </a:pPr>
          <a:r>
            <a:rPr lang="en-US" dirty="0"/>
            <a:t>3. Fixated interests</a:t>
          </a:r>
        </a:p>
      </dgm:t>
    </dgm:pt>
    <dgm:pt modelId="{C747A461-E065-4634-B85F-2BAF823B7C48}" type="parTrans" cxnId="{29F2F40F-B7EF-4F36-8FF0-26718901B918}">
      <dgm:prSet/>
      <dgm:spPr/>
      <dgm:t>
        <a:bodyPr/>
        <a:lstStyle/>
        <a:p>
          <a:endParaRPr lang="en-US"/>
        </a:p>
      </dgm:t>
    </dgm:pt>
    <dgm:pt modelId="{453AA8E8-18FB-4406-87FE-4216B265FAD3}" type="sibTrans" cxnId="{29F2F40F-B7EF-4F36-8FF0-26718901B918}">
      <dgm:prSet/>
      <dgm:spPr/>
      <dgm:t>
        <a:bodyPr/>
        <a:lstStyle/>
        <a:p>
          <a:endParaRPr lang="en-US"/>
        </a:p>
      </dgm:t>
    </dgm:pt>
    <dgm:pt modelId="{B2B01E16-E182-4D2F-9E18-B82EC1056536}">
      <dgm:prSet/>
      <dgm:spPr/>
      <dgm:t>
        <a:bodyPr/>
        <a:lstStyle/>
        <a:p>
          <a:pPr>
            <a:buNone/>
          </a:pPr>
          <a:r>
            <a:rPr lang="en-US" dirty="0"/>
            <a:t>4. Hyper-or hypo-reactivity to sensory input</a:t>
          </a:r>
        </a:p>
      </dgm:t>
    </dgm:pt>
    <dgm:pt modelId="{1526BE52-2B12-4DB2-8F03-10B2BBA36EA1}" type="parTrans" cxnId="{38D9C987-E636-4A57-A882-745FC64E9668}">
      <dgm:prSet/>
      <dgm:spPr/>
      <dgm:t>
        <a:bodyPr/>
        <a:lstStyle/>
        <a:p>
          <a:endParaRPr lang="en-US"/>
        </a:p>
      </dgm:t>
    </dgm:pt>
    <dgm:pt modelId="{0D9838DA-8190-4734-B7AA-882D97A9FC51}" type="sibTrans" cxnId="{38D9C987-E636-4A57-A882-745FC64E9668}">
      <dgm:prSet/>
      <dgm:spPr/>
      <dgm:t>
        <a:bodyPr/>
        <a:lstStyle/>
        <a:p>
          <a:endParaRPr lang="en-US"/>
        </a:p>
      </dgm:t>
    </dgm:pt>
    <dgm:pt modelId="{DA4B0E40-7C90-B149-A436-2DB828D0FBBF}" type="pres">
      <dgm:prSet presAssocID="{32933BEE-4C9B-4E74-939B-456E3D2988D2}" presName="linear" presStyleCnt="0">
        <dgm:presLayoutVars>
          <dgm:dir/>
          <dgm:animLvl val="lvl"/>
          <dgm:resizeHandles val="exact"/>
        </dgm:presLayoutVars>
      </dgm:prSet>
      <dgm:spPr/>
    </dgm:pt>
    <dgm:pt modelId="{99102203-D1E4-2042-A161-312ABC31455A}" type="pres">
      <dgm:prSet presAssocID="{497616A2-5D67-40AA-9402-F00A8100E1D7}" presName="parentLin" presStyleCnt="0"/>
      <dgm:spPr/>
    </dgm:pt>
    <dgm:pt modelId="{CE4C7409-6274-AC45-B2CA-623B55A64E4A}" type="pres">
      <dgm:prSet presAssocID="{497616A2-5D67-40AA-9402-F00A8100E1D7}" presName="parentLeftMargin" presStyleLbl="node1" presStyleIdx="0" presStyleCnt="2"/>
      <dgm:spPr/>
    </dgm:pt>
    <dgm:pt modelId="{AF2BD44C-E5DA-C747-A41B-11904C37B7A9}" type="pres">
      <dgm:prSet presAssocID="{497616A2-5D67-40AA-9402-F00A8100E1D7}" presName="parentText" presStyleLbl="node1" presStyleIdx="0" presStyleCnt="2">
        <dgm:presLayoutVars>
          <dgm:chMax val="0"/>
          <dgm:bulletEnabled val="1"/>
        </dgm:presLayoutVars>
      </dgm:prSet>
      <dgm:spPr/>
    </dgm:pt>
    <dgm:pt modelId="{CD01E551-C9A3-9D4D-B01F-C95E42A8C4DA}" type="pres">
      <dgm:prSet presAssocID="{497616A2-5D67-40AA-9402-F00A8100E1D7}" presName="negativeSpace" presStyleCnt="0"/>
      <dgm:spPr/>
    </dgm:pt>
    <dgm:pt modelId="{4BA30C83-E7C5-2A43-80F5-1878984791C4}" type="pres">
      <dgm:prSet presAssocID="{497616A2-5D67-40AA-9402-F00A8100E1D7}" presName="childText" presStyleLbl="conFgAcc1" presStyleIdx="0" presStyleCnt="2">
        <dgm:presLayoutVars>
          <dgm:bulletEnabled val="1"/>
        </dgm:presLayoutVars>
      </dgm:prSet>
      <dgm:spPr/>
    </dgm:pt>
    <dgm:pt modelId="{CEDFCADE-4409-5744-A5B6-68EF07400C56}" type="pres">
      <dgm:prSet presAssocID="{09362086-43FB-457C-BB0E-C6E5D84202F4}" presName="spaceBetweenRectangles" presStyleCnt="0"/>
      <dgm:spPr/>
    </dgm:pt>
    <dgm:pt modelId="{DFC2283B-1945-1D49-B64F-9F1EE44E36A7}" type="pres">
      <dgm:prSet presAssocID="{147DD01A-35A5-4763-88AD-1C19154AEC2B}" presName="parentLin" presStyleCnt="0"/>
      <dgm:spPr/>
    </dgm:pt>
    <dgm:pt modelId="{A762B4D8-ADEC-874F-B609-2CA88B1AC37C}" type="pres">
      <dgm:prSet presAssocID="{147DD01A-35A5-4763-88AD-1C19154AEC2B}" presName="parentLeftMargin" presStyleLbl="node1" presStyleIdx="0" presStyleCnt="2"/>
      <dgm:spPr/>
    </dgm:pt>
    <dgm:pt modelId="{746A87EE-278A-3F4F-8640-7B59F4344AF7}" type="pres">
      <dgm:prSet presAssocID="{147DD01A-35A5-4763-88AD-1C19154AEC2B}" presName="parentText" presStyleLbl="node1" presStyleIdx="1" presStyleCnt="2">
        <dgm:presLayoutVars>
          <dgm:chMax val="0"/>
          <dgm:bulletEnabled val="1"/>
        </dgm:presLayoutVars>
      </dgm:prSet>
      <dgm:spPr/>
    </dgm:pt>
    <dgm:pt modelId="{06371F91-B7C0-544D-B116-22C84D53DDD6}" type="pres">
      <dgm:prSet presAssocID="{147DD01A-35A5-4763-88AD-1C19154AEC2B}" presName="negativeSpace" presStyleCnt="0"/>
      <dgm:spPr/>
    </dgm:pt>
    <dgm:pt modelId="{8D7B3179-0B8A-0A49-BF72-5B55FC9D1C33}" type="pres">
      <dgm:prSet presAssocID="{147DD01A-35A5-4763-88AD-1C19154AEC2B}" presName="childText" presStyleLbl="conFgAcc1" presStyleIdx="1" presStyleCnt="2">
        <dgm:presLayoutVars>
          <dgm:bulletEnabled val="1"/>
        </dgm:presLayoutVars>
      </dgm:prSet>
      <dgm:spPr/>
    </dgm:pt>
  </dgm:ptLst>
  <dgm:cxnLst>
    <dgm:cxn modelId="{5D28E70A-41AF-4C9A-BF8F-2BF71F9C27A7}" srcId="{32933BEE-4C9B-4E74-939B-456E3D2988D2}" destId="{497616A2-5D67-40AA-9402-F00A8100E1D7}" srcOrd="0" destOrd="0" parTransId="{69861784-4435-4FDA-967C-21646CB829EB}" sibTransId="{09362086-43FB-457C-BB0E-C6E5D84202F4}"/>
    <dgm:cxn modelId="{29F2F40F-B7EF-4F36-8FF0-26718901B918}" srcId="{147DD01A-35A5-4763-88AD-1C19154AEC2B}" destId="{C23B4CA7-2861-4E49-9039-EFD72E5836AA}" srcOrd="2" destOrd="0" parTransId="{C747A461-E065-4634-B85F-2BAF823B7C48}" sibTransId="{453AA8E8-18FB-4406-87FE-4216B265FAD3}"/>
    <dgm:cxn modelId="{6B692845-E1D0-614F-9AD9-4DA224103DF7}" type="presOf" srcId="{C98C3BD2-0ABE-4690-BA8A-00D6475B0662}" destId="{4BA30C83-E7C5-2A43-80F5-1878984791C4}" srcOrd="0" destOrd="2" presId="urn:microsoft.com/office/officeart/2005/8/layout/list1"/>
    <dgm:cxn modelId="{3A44F470-FAC4-A04A-BE46-790AFBBF3066}" type="presOf" srcId="{AC618FB6-9134-4FD6-AEBA-D03C487B1805}" destId="{4BA30C83-E7C5-2A43-80F5-1878984791C4}" srcOrd="0" destOrd="1" presId="urn:microsoft.com/office/officeart/2005/8/layout/list1"/>
    <dgm:cxn modelId="{11A26751-6F3D-9A49-8C34-FEB1C81642C7}" type="presOf" srcId="{B2B01E16-E182-4D2F-9E18-B82EC1056536}" destId="{8D7B3179-0B8A-0A49-BF72-5B55FC9D1C33}" srcOrd="0" destOrd="3" presId="urn:microsoft.com/office/officeart/2005/8/layout/list1"/>
    <dgm:cxn modelId="{53DE7871-5D9E-4141-9EC4-B434DC4DD41D}" type="presOf" srcId="{C97105E1-09D4-4F4E-8C05-EB4251915FAA}" destId="{4BA30C83-E7C5-2A43-80F5-1878984791C4}" srcOrd="0" destOrd="0" presId="urn:microsoft.com/office/officeart/2005/8/layout/list1"/>
    <dgm:cxn modelId="{A329A674-2291-0F4A-B49B-763C22F20762}" type="presOf" srcId="{497616A2-5D67-40AA-9402-F00A8100E1D7}" destId="{CE4C7409-6274-AC45-B2CA-623B55A64E4A}" srcOrd="0" destOrd="0" presId="urn:microsoft.com/office/officeart/2005/8/layout/list1"/>
    <dgm:cxn modelId="{5F92FE76-305D-B945-8654-DF5137CA9C01}" type="presOf" srcId="{32933BEE-4C9B-4E74-939B-456E3D2988D2}" destId="{DA4B0E40-7C90-B149-A436-2DB828D0FBBF}" srcOrd="0" destOrd="0" presId="urn:microsoft.com/office/officeart/2005/8/layout/list1"/>
    <dgm:cxn modelId="{38D9C987-E636-4A57-A882-745FC64E9668}" srcId="{147DD01A-35A5-4763-88AD-1C19154AEC2B}" destId="{B2B01E16-E182-4D2F-9E18-B82EC1056536}" srcOrd="3" destOrd="0" parTransId="{1526BE52-2B12-4DB2-8F03-10B2BBA36EA1}" sibTransId="{0D9838DA-8190-4734-B7AA-882D97A9FC51}"/>
    <dgm:cxn modelId="{2F807C8D-2725-4AA9-9D99-40906616EBC6}" srcId="{32933BEE-4C9B-4E74-939B-456E3D2988D2}" destId="{147DD01A-35A5-4763-88AD-1C19154AEC2B}" srcOrd="1" destOrd="0" parTransId="{A50D0C22-0195-48A9-8FB9-036781801102}" sibTransId="{25A96179-62F8-465A-9969-8BD867E443B5}"/>
    <dgm:cxn modelId="{AAE92A91-9568-45F6-8EF1-D2EA66876C89}" srcId="{497616A2-5D67-40AA-9402-F00A8100E1D7}" destId="{AC618FB6-9134-4FD6-AEBA-D03C487B1805}" srcOrd="1" destOrd="0" parTransId="{64CB6A84-A66A-46D7-8099-92CF14D76126}" sibTransId="{C5B652BD-1072-4E2E-978C-0022746F4316}"/>
    <dgm:cxn modelId="{14BA4299-4ADD-4B81-AB40-A2610CE8B2B9}" srcId="{497616A2-5D67-40AA-9402-F00A8100E1D7}" destId="{C97105E1-09D4-4F4E-8C05-EB4251915FAA}" srcOrd="0" destOrd="0" parTransId="{904F65AF-AE6D-48A2-B82E-21EE7247E0B1}" sibTransId="{65E096C6-3537-4DDB-85CE-4ACBA3790D02}"/>
    <dgm:cxn modelId="{F3C68CBC-EAF4-C449-8E9B-785EA6EBF550}" type="presOf" srcId="{147DD01A-35A5-4763-88AD-1C19154AEC2B}" destId="{A762B4D8-ADEC-874F-B609-2CA88B1AC37C}" srcOrd="0" destOrd="0" presId="urn:microsoft.com/office/officeart/2005/8/layout/list1"/>
    <dgm:cxn modelId="{631E2CBF-B1F7-6544-B5B9-760988D40A5C}" type="presOf" srcId="{147DD01A-35A5-4763-88AD-1C19154AEC2B}" destId="{746A87EE-278A-3F4F-8640-7B59F4344AF7}" srcOrd="1" destOrd="0" presId="urn:microsoft.com/office/officeart/2005/8/layout/list1"/>
    <dgm:cxn modelId="{9F6149CB-9184-D84E-A183-02982EC73E6C}" type="presOf" srcId="{AC73C0B5-4B0F-4814-BB73-6A0B56429AA9}" destId="{8D7B3179-0B8A-0A49-BF72-5B55FC9D1C33}" srcOrd="0" destOrd="1" presId="urn:microsoft.com/office/officeart/2005/8/layout/list1"/>
    <dgm:cxn modelId="{707243D6-BDCA-7E42-92C8-BA738DD61C2F}" type="presOf" srcId="{C23B4CA7-2861-4E49-9039-EFD72E5836AA}" destId="{8D7B3179-0B8A-0A49-BF72-5B55FC9D1C33}" srcOrd="0" destOrd="2" presId="urn:microsoft.com/office/officeart/2005/8/layout/list1"/>
    <dgm:cxn modelId="{34C4DBDE-7E77-4759-8298-B9F86EB500E1}" srcId="{147DD01A-35A5-4763-88AD-1C19154AEC2B}" destId="{AC73C0B5-4B0F-4814-BB73-6A0B56429AA9}" srcOrd="1" destOrd="0" parTransId="{99EDCEFE-0A43-4154-AB37-1BDD441B326D}" sibTransId="{A58FA09A-5468-4466-A30C-9DB42021D3FC}"/>
    <dgm:cxn modelId="{7F9268E2-3D49-F54E-BDA5-4AAF8878A223}" type="presOf" srcId="{497616A2-5D67-40AA-9402-F00A8100E1D7}" destId="{AF2BD44C-E5DA-C747-A41B-11904C37B7A9}" srcOrd="1" destOrd="0" presId="urn:microsoft.com/office/officeart/2005/8/layout/list1"/>
    <dgm:cxn modelId="{2A722BF0-394B-4C45-93DA-DDF3C4A7B121}" srcId="{147DD01A-35A5-4763-88AD-1C19154AEC2B}" destId="{C02DD0A8-1BDB-40FE-8238-FCEF92EDF384}" srcOrd="0" destOrd="0" parTransId="{3B2D5B6A-4535-48FF-9BC5-B83714A92883}" sibTransId="{B59D2340-0335-4762-B090-8C4697018669}"/>
    <dgm:cxn modelId="{D8381DF8-1501-BD4C-A9CD-50B7AB9CF322}" type="presOf" srcId="{C02DD0A8-1BDB-40FE-8238-FCEF92EDF384}" destId="{8D7B3179-0B8A-0A49-BF72-5B55FC9D1C33}" srcOrd="0" destOrd="0" presId="urn:microsoft.com/office/officeart/2005/8/layout/list1"/>
    <dgm:cxn modelId="{345FF6F8-B7F6-4EA9-BDAE-08180C10DB16}" srcId="{497616A2-5D67-40AA-9402-F00A8100E1D7}" destId="{C98C3BD2-0ABE-4690-BA8A-00D6475B0662}" srcOrd="2" destOrd="0" parTransId="{2B8D91C2-DDF6-4DF7-AECF-25AD915D2979}" sibTransId="{14243BF5-18D2-44C7-827B-E6420F4AA5D0}"/>
    <dgm:cxn modelId="{994C7289-F64E-0D48-B185-2B6C54F4B2C8}" type="presParOf" srcId="{DA4B0E40-7C90-B149-A436-2DB828D0FBBF}" destId="{99102203-D1E4-2042-A161-312ABC31455A}" srcOrd="0" destOrd="0" presId="urn:microsoft.com/office/officeart/2005/8/layout/list1"/>
    <dgm:cxn modelId="{ACC2D4FF-BF17-C64D-B42C-E48BDCB97EE4}" type="presParOf" srcId="{99102203-D1E4-2042-A161-312ABC31455A}" destId="{CE4C7409-6274-AC45-B2CA-623B55A64E4A}" srcOrd="0" destOrd="0" presId="urn:microsoft.com/office/officeart/2005/8/layout/list1"/>
    <dgm:cxn modelId="{14530456-BCB0-C14B-AD55-4437DC34E389}" type="presParOf" srcId="{99102203-D1E4-2042-A161-312ABC31455A}" destId="{AF2BD44C-E5DA-C747-A41B-11904C37B7A9}" srcOrd="1" destOrd="0" presId="urn:microsoft.com/office/officeart/2005/8/layout/list1"/>
    <dgm:cxn modelId="{33F4EBA5-D269-BF4C-B222-FB815970A803}" type="presParOf" srcId="{DA4B0E40-7C90-B149-A436-2DB828D0FBBF}" destId="{CD01E551-C9A3-9D4D-B01F-C95E42A8C4DA}" srcOrd="1" destOrd="0" presId="urn:microsoft.com/office/officeart/2005/8/layout/list1"/>
    <dgm:cxn modelId="{EC86FB25-C732-D249-BEA0-8ACDAE3DD288}" type="presParOf" srcId="{DA4B0E40-7C90-B149-A436-2DB828D0FBBF}" destId="{4BA30C83-E7C5-2A43-80F5-1878984791C4}" srcOrd="2" destOrd="0" presId="urn:microsoft.com/office/officeart/2005/8/layout/list1"/>
    <dgm:cxn modelId="{57A74A46-B986-B647-B3CA-C60911E51DEC}" type="presParOf" srcId="{DA4B0E40-7C90-B149-A436-2DB828D0FBBF}" destId="{CEDFCADE-4409-5744-A5B6-68EF07400C56}" srcOrd="3" destOrd="0" presId="urn:microsoft.com/office/officeart/2005/8/layout/list1"/>
    <dgm:cxn modelId="{8FFCDDC5-3786-5844-BDF5-4920DC459823}" type="presParOf" srcId="{DA4B0E40-7C90-B149-A436-2DB828D0FBBF}" destId="{DFC2283B-1945-1D49-B64F-9F1EE44E36A7}" srcOrd="4" destOrd="0" presId="urn:microsoft.com/office/officeart/2005/8/layout/list1"/>
    <dgm:cxn modelId="{84FFB4D8-D85A-2C42-973E-E596D6944984}" type="presParOf" srcId="{DFC2283B-1945-1D49-B64F-9F1EE44E36A7}" destId="{A762B4D8-ADEC-874F-B609-2CA88B1AC37C}" srcOrd="0" destOrd="0" presId="urn:microsoft.com/office/officeart/2005/8/layout/list1"/>
    <dgm:cxn modelId="{310F320F-36E2-0546-ADD2-F2662D65F64C}" type="presParOf" srcId="{DFC2283B-1945-1D49-B64F-9F1EE44E36A7}" destId="{746A87EE-278A-3F4F-8640-7B59F4344AF7}" srcOrd="1" destOrd="0" presId="urn:microsoft.com/office/officeart/2005/8/layout/list1"/>
    <dgm:cxn modelId="{60C7CF32-26F9-6742-B4E0-73A71C57B579}" type="presParOf" srcId="{DA4B0E40-7C90-B149-A436-2DB828D0FBBF}" destId="{06371F91-B7C0-544D-B116-22C84D53DDD6}" srcOrd="5" destOrd="0" presId="urn:microsoft.com/office/officeart/2005/8/layout/list1"/>
    <dgm:cxn modelId="{159CA2F1-D076-F842-8449-ECF7EEE96864}" type="presParOf" srcId="{DA4B0E40-7C90-B149-A436-2DB828D0FBBF}" destId="{8D7B3179-0B8A-0A49-BF72-5B55FC9D1C3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686CED-ED16-432B-B6BD-15DF49027F2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4CEEFF00-6A38-4190-9E26-5925D5BCE60B}">
      <dgm:prSet/>
      <dgm:spPr/>
      <dgm:t>
        <a:bodyPr/>
        <a:lstStyle/>
        <a:p>
          <a:pPr>
            <a:lnSpc>
              <a:spcPct val="100000"/>
            </a:lnSpc>
            <a:defRPr cap="all"/>
          </a:pPr>
          <a:r>
            <a:rPr lang="en-US"/>
            <a:t>Communication</a:t>
          </a:r>
        </a:p>
      </dgm:t>
    </dgm:pt>
    <dgm:pt modelId="{EAD9B05A-5207-4A3C-9DCE-226A93551EC8}" type="parTrans" cxnId="{FEE8EA05-CACE-45F7-B7AE-876C622B9257}">
      <dgm:prSet/>
      <dgm:spPr/>
      <dgm:t>
        <a:bodyPr/>
        <a:lstStyle/>
        <a:p>
          <a:endParaRPr lang="en-US"/>
        </a:p>
      </dgm:t>
    </dgm:pt>
    <dgm:pt modelId="{C65B9FCF-7196-442A-97C8-DD9380449F5B}" type="sibTrans" cxnId="{FEE8EA05-CACE-45F7-B7AE-876C622B9257}">
      <dgm:prSet/>
      <dgm:spPr/>
      <dgm:t>
        <a:bodyPr/>
        <a:lstStyle/>
        <a:p>
          <a:endParaRPr lang="en-US"/>
        </a:p>
      </dgm:t>
    </dgm:pt>
    <dgm:pt modelId="{F19F95E4-D4E1-4E9C-AA5A-295E9C8F49C0}">
      <dgm:prSet/>
      <dgm:spPr/>
      <dgm:t>
        <a:bodyPr/>
        <a:lstStyle/>
        <a:p>
          <a:pPr>
            <a:lnSpc>
              <a:spcPct val="100000"/>
            </a:lnSpc>
            <a:defRPr cap="all"/>
          </a:pPr>
          <a:r>
            <a:rPr lang="en-US"/>
            <a:t>Difficulty with change/novelty</a:t>
          </a:r>
        </a:p>
      </dgm:t>
    </dgm:pt>
    <dgm:pt modelId="{3BEF1DDD-E175-440E-A516-CB8F52A05942}" type="parTrans" cxnId="{8B6D1F3A-CA37-4EFC-A07C-54D790C12D27}">
      <dgm:prSet/>
      <dgm:spPr/>
      <dgm:t>
        <a:bodyPr/>
        <a:lstStyle/>
        <a:p>
          <a:endParaRPr lang="en-US"/>
        </a:p>
      </dgm:t>
    </dgm:pt>
    <dgm:pt modelId="{EF08D481-067B-4445-9960-DB9ECA70EE67}" type="sibTrans" cxnId="{8B6D1F3A-CA37-4EFC-A07C-54D790C12D27}">
      <dgm:prSet/>
      <dgm:spPr/>
      <dgm:t>
        <a:bodyPr/>
        <a:lstStyle/>
        <a:p>
          <a:endParaRPr lang="en-US"/>
        </a:p>
      </dgm:t>
    </dgm:pt>
    <dgm:pt modelId="{ADBCF664-3C48-4B9F-940F-C7D02A83CF78}">
      <dgm:prSet/>
      <dgm:spPr/>
      <dgm:t>
        <a:bodyPr/>
        <a:lstStyle/>
        <a:p>
          <a:pPr>
            <a:lnSpc>
              <a:spcPct val="100000"/>
            </a:lnSpc>
            <a:defRPr cap="all"/>
          </a:pPr>
          <a:r>
            <a:rPr lang="en-US"/>
            <a:t>Sensory Issues</a:t>
          </a:r>
        </a:p>
      </dgm:t>
    </dgm:pt>
    <dgm:pt modelId="{D4BD8667-AE57-4817-8CF7-34673E577A63}" type="parTrans" cxnId="{60612501-6D84-4737-8EC1-AED65B495FC2}">
      <dgm:prSet/>
      <dgm:spPr/>
      <dgm:t>
        <a:bodyPr/>
        <a:lstStyle/>
        <a:p>
          <a:endParaRPr lang="en-US"/>
        </a:p>
      </dgm:t>
    </dgm:pt>
    <dgm:pt modelId="{3CD69685-143B-4FFF-8FF8-17D2123EE444}" type="sibTrans" cxnId="{60612501-6D84-4737-8EC1-AED65B495FC2}">
      <dgm:prSet/>
      <dgm:spPr/>
      <dgm:t>
        <a:bodyPr/>
        <a:lstStyle/>
        <a:p>
          <a:endParaRPr lang="en-US"/>
        </a:p>
      </dgm:t>
    </dgm:pt>
    <dgm:pt modelId="{CB75FEC3-952D-4E46-8FB1-BB94F7F20008}" type="pres">
      <dgm:prSet presAssocID="{24686CED-ED16-432B-B6BD-15DF49027F23}" presName="root" presStyleCnt="0">
        <dgm:presLayoutVars>
          <dgm:dir/>
          <dgm:resizeHandles val="exact"/>
        </dgm:presLayoutVars>
      </dgm:prSet>
      <dgm:spPr/>
    </dgm:pt>
    <dgm:pt modelId="{AB794A78-5D02-47BD-AD57-87979B09168E}" type="pres">
      <dgm:prSet presAssocID="{4CEEFF00-6A38-4190-9E26-5925D5BCE60B}" presName="compNode" presStyleCnt="0"/>
      <dgm:spPr/>
    </dgm:pt>
    <dgm:pt modelId="{6ADAE211-56C7-466B-8C7E-B5293E989DB9}" type="pres">
      <dgm:prSet presAssocID="{4CEEFF00-6A38-4190-9E26-5925D5BCE60B}" presName="iconBgRect" presStyleLbl="bgShp" presStyleIdx="0" presStyleCnt="3"/>
      <dgm:spPr/>
    </dgm:pt>
    <dgm:pt modelId="{F994FF06-ECFF-44A6-8CAB-873F081516B9}" type="pres">
      <dgm:prSet presAssocID="{4CEEFF00-6A38-4190-9E26-5925D5BCE6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lephone"/>
        </a:ext>
      </dgm:extLst>
    </dgm:pt>
    <dgm:pt modelId="{48EBB584-E246-4BC3-88DF-30F24E9993D4}" type="pres">
      <dgm:prSet presAssocID="{4CEEFF00-6A38-4190-9E26-5925D5BCE60B}" presName="spaceRect" presStyleCnt="0"/>
      <dgm:spPr/>
    </dgm:pt>
    <dgm:pt modelId="{5E65D156-3932-4207-AAB2-60E23C720602}" type="pres">
      <dgm:prSet presAssocID="{4CEEFF00-6A38-4190-9E26-5925D5BCE60B}" presName="textRect" presStyleLbl="revTx" presStyleIdx="0" presStyleCnt="3">
        <dgm:presLayoutVars>
          <dgm:chMax val="1"/>
          <dgm:chPref val="1"/>
        </dgm:presLayoutVars>
      </dgm:prSet>
      <dgm:spPr/>
    </dgm:pt>
    <dgm:pt modelId="{BFCA2E4D-5734-42DF-B36D-179211805062}" type="pres">
      <dgm:prSet presAssocID="{C65B9FCF-7196-442A-97C8-DD9380449F5B}" presName="sibTrans" presStyleCnt="0"/>
      <dgm:spPr/>
    </dgm:pt>
    <dgm:pt modelId="{BFFCC4D0-DCF4-40F3-9871-CE22E7C53A0C}" type="pres">
      <dgm:prSet presAssocID="{F19F95E4-D4E1-4E9C-AA5A-295E9C8F49C0}" presName="compNode" presStyleCnt="0"/>
      <dgm:spPr/>
    </dgm:pt>
    <dgm:pt modelId="{6A912D95-25DC-455E-A0A4-42E8DD02CB94}" type="pres">
      <dgm:prSet presAssocID="{F19F95E4-D4E1-4E9C-AA5A-295E9C8F49C0}" presName="iconBgRect" presStyleLbl="bgShp" presStyleIdx="1" presStyleCnt="3"/>
      <dgm:spPr/>
    </dgm:pt>
    <dgm:pt modelId="{49ADBF78-8490-41EF-B12A-05FB5874C05A}" type="pres">
      <dgm:prSet presAssocID="{F19F95E4-D4E1-4E9C-AA5A-295E9C8F49C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sconnected"/>
        </a:ext>
      </dgm:extLst>
    </dgm:pt>
    <dgm:pt modelId="{0764A2DA-D01E-46F2-A615-1A8A889F38F6}" type="pres">
      <dgm:prSet presAssocID="{F19F95E4-D4E1-4E9C-AA5A-295E9C8F49C0}" presName="spaceRect" presStyleCnt="0"/>
      <dgm:spPr/>
    </dgm:pt>
    <dgm:pt modelId="{DA09FBE3-D1D0-43F9-87CE-22930B68D69E}" type="pres">
      <dgm:prSet presAssocID="{F19F95E4-D4E1-4E9C-AA5A-295E9C8F49C0}" presName="textRect" presStyleLbl="revTx" presStyleIdx="1" presStyleCnt="3">
        <dgm:presLayoutVars>
          <dgm:chMax val="1"/>
          <dgm:chPref val="1"/>
        </dgm:presLayoutVars>
      </dgm:prSet>
      <dgm:spPr/>
    </dgm:pt>
    <dgm:pt modelId="{381FB452-1BAD-40E4-BDD2-4DB5796A0F88}" type="pres">
      <dgm:prSet presAssocID="{EF08D481-067B-4445-9960-DB9ECA70EE67}" presName="sibTrans" presStyleCnt="0"/>
      <dgm:spPr/>
    </dgm:pt>
    <dgm:pt modelId="{316751C1-0E89-4536-BBDE-287A0BDA8983}" type="pres">
      <dgm:prSet presAssocID="{ADBCF664-3C48-4B9F-940F-C7D02A83CF78}" presName="compNode" presStyleCnt="0"/>
      <dgm:spPr/>
    </dgm:pt>
    <dgm:pt modelId="{1DFEF0F5-A36A-4827-9C6D-C10D2D21CC53}" type="pres">
      <dgm:prSet presAssocID="{ADBCF664-3C48-4B9F-940F-C7D02A83CF78}" presName="iconBgRect" presStyleLbl="bgShp" presStyleIdx="2" presStyleCnt="3"/>
      <dgm:spPr/>
    </dgm:pt>
    <dgm:pt modelId="{A6C9C249-9DF0-402A-948F-17917E4CAA00}" type="pres">
      <dgm:prSet presAssocID="{ADBCF664-3C48-4B9F-940F-C7D02A83CF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in head"/>
        </a:ext>
      </dgm:extLst>
    </dgm:pt>
    <dgm:pt modelId="{FBCB63B0-8053-427C-AFB8-4BACF90B7E25}" type="pres">
      <dgm:prSet presAssocID="{ADBCF664-3C48-4B9F-940F-C7D02A83CF78}" presName="spaceRect" presStyleCnt="0"/>
      <dgm:spPr/>
    </dgm:pt>
    <dgm:pt modelId="{650C46E9-1A85-4E5D-9126-C8F7C6B213C2}" type="pres">
      <dgm:prSet presAssocID="{ADBCF664-3C48-4B9F-940F-C7D02A83CF78}" presName="textRect" presStyleLbl="revTx" presStyleIdx="2" presStyleCnt="3">
        <dgm:presLayoutVars>
          <dgm:chMax val="1"/>
          <dgm:chPref val="1"/>
        </dgm:presLayoutVars>
      </dgm:prSet>
      <dgm:spPr/>
    </dgm:pt>
  </dgm:ptLst>
  <dgm:cxnLst>
    <dgm:cxn modelId="{60612501-6D84-4737-8EC1-AED65B495FC2}" srcId="{24686CED-ED16-432B-B6BD-15DF49027F23}" destId="{ADBCF664-3C48-4B9F-940F-C7D02A83CF78}" srcOrd="2" destOrd="0" parTransId="{D4BD8667-AE57-4817-8CF7-34673E577A63}" sibTransId="{3CD69685-143B-4FFF-8FF8-17D2123EE444}"/>
    <dgm:cxn modelId="{FEE8EA05-CACE-45F7-B7AE-876C622B9257}" srcId="{24686CED-ED16-432B-B6BD-15DF49027F23}" destId="{4CEEFF00-6A38-4190-9E26-5925D5BCE60B}" srcOrd="0" destOrd="0" parTransId="{EAD9B05A-5207-4A3C-9DCE-226A93551EC8}" sibTransId="{C65B9FCF-7196-442A-97C8-DD9380449F5B}"/>
    <dgm:cxn modelId="{8B6D1F3A-CA37-4EFC-A07C-54D790C12D27}" srcId="{24686CED-ED16-432B-B6BD-15DF49027F23}" destId="{F19F95E4-D4E1-4E9C-AA5A-295E9C8F49C0}" srcOrd="1" destOrd="0" parTransId="{3BEF1DDD-E175-440E-A516-CB8F52A05942}" sibTransId="{EF08D481-067B-4445-9960-DB9ECA70EE67}"/>
    <dgm:cxn modelId="{D7F0004B-81A2-4673-8E79-60FE0761FEFE}" type="presOf" srcId="{4CEEFF00-6A38-4190-9E26-5925D5BCE60B}" destId="{5E65D156-3932-4207-AAB2-60E23C720602}" srcOrd="0" destOrd="0" presId="urn:microsoft.com/office/officeart/2018/5/layout/IconCircleLabelList"/>
    <dgm:cxn modelId="{F4639B6E-D898-4EC4-9599-B63CC244B989}" type="presOf" srcId="{ADBCF664-3C48-4B9F-940F-C7D02A83CF78}" destId="{650C46E9-1A85-4E5D-9126-C8F7C6B213C2}" srcOrd="0" destOrd="0" presId="urn:microsoft.com/office/officeart/2018/5/layout/IconCircleLabelList"/>
    <dgm:cxn modelId="{7C832EBA-7D54-44E0-8306-3059F15A5312}" type="presOf" srcId="{F19F95E4-D4E1-4E9C-AA5A-295E9C8F49C0}" destId="{DA09FBE3-D1D0-43F9-87CE-22930B68D69E}" srcOrd="0" destOrd="0" presId="urn:microsoft.com/office/officeart/2018/5/layout/IconCircleLabelList"/>
    <dgm:cxn modelId="{411A2EC3-AEBE-4491-A55C-BC85693E8A9A}" type="presOf" srcId="{24686CED-ED16-432B-B6BD-15DF49027F23}" destId="{CB75FEC3-952D-4E46-8FB1-BB94F7F20008}" srcOrd="0" destOrd="0" presId="urn:microsoft.com/office/officeart/2018/5/layout/IconCircleLabelList"/>
    <dgm:cxn modelId="{AD8D11F7-FA6D-4A22-B338-93DE12DC367A}" type="presParOf" srcId="{CB75FEC3-952D-4E46-8FB1-BB94F7F20008}" destId="{AB794A78-5D02-47BD-AD57-87979B09168E}" srcOrd="0" destOrd="0" presId="urn:microsoft.com/office/officeart/2018/5/layout/IconCircleLabelList"/>
    <dgm:cxn modelId="{CD12C398-FE92-4D91-8486-2385FF6D3416}" type="presParOf" srcId="{AB794A78-5D02-47BD-AD57-87979B09168E}" destId="{6ADAE211-56C7-466B-8C7E-B5293E989DB9}" srcOrd="0" destOrd="0" presId="urn:microsoft.com/office/officeart/2018/5/layout/IconCircleLabelList"/>
    <dgm:cxn modelId="{71AF51D4-178F-43BF-8576-ED9A9E91080D}" type="presParOf" srcId="{AB794A78-5D02-47BD-AD57-87979B09168E}" destId="{F994FF06-ECFF-44A6-8CAB-873F081516B9}" srcOrd="1" destOrd="0" presId="urn:microsoft.com/office/officeart/2018/5/layout/IconCircleLabelList"/>
    <dgm:cxn modelId="{9D5BDD48-A2F1-423C-9CEB-4934085939B8}" type="presParOf" srcId="{AB794A78-5D02-47BD-AD57-87979B09168E}" destId="{48EBB584-E246-4BC3-88DF-30F24E9993D4}" srcOrd="2" destOrd="0" presId="urn:microsoft.com/office/officeart/2018/5/layout/IconCircleLabelList"/>
    <dgm:cxn modelId="{8F97431F-563B-4393-A545-C46274AE0752}" type="presParOf" srcId="{AB794A78-5D02-47BD-AD57-87979B09168E}" destId="{5E65D156-3932-4207-AAB2-60E23C720602}" srcOrd="3" destOrd="0" presId="urn:microsoft.com/office/officeart/2018/5/layout/IconCircleLabelList"/>
    <dgm:cxn modelId="{625C8819-A62E-4EE8-9594-1D17B72E72FE}" type="presParOf" srcId="{CB75FEC3-952D-4E46-8FB1-BB94F7F20008}" destId="{BFCA2E4D-5734-42DF-B36D-179211805062}" srcOrd="1" destOrd="0" presId="urn:microsoft.com/office/officeart/2018/5/layout/IconCircleLabelList"/>
    <dgm:cxn modelId="{A297D1A3-1670-4499-AB81-71996AF0A8DA}" type="presParOf" srcId="{CB75FEC3-952D-4E46-8FB1-BB94F7F20008}" destId="{BFFCC4D0-DCF4-40F3-9871-CE22E7C53A0C}" srcOrd="2" destOrd="0" presId="urn:microsoft.com/office/officeart/2018/5/layout/IconCircleLabelList"/>
    <dgm:cxn modelId="{AEE08478-C8FE-42BC-905A-96D0286ADA33}" type="presParOf" srcId="{BFFCC4D0-DCF4-40F3-9871-CE22E7C53A0C}" destId="{6A912D95-25DC-455E-A0A4-42E8DD02CB94}" srcOrd="0" destOrd="0" presId="urn:microsoft.com/office/officeart/2018/5/layout/IconCircleLabelList"/>
    <dgm:cxn modelId="{186252E2-E9B4-47FB-AAFB-694E96728E31}" type="presParOf" srcId="{BFFCC4D0-DCF4-40F3-9871-CE22E7C53A0C}" destId="{49ADBF78-8490-41EF-B12A-05FB5874C05A}" srcOrd="1" destOrd="0" presId="urn:microsoft.com/office/officeart/2018/5/layout/IconCircleLabelList"/>
    <dgm:cxn modelId="{36014636-3E0C-4BC5-B3C6-74E3B76C292D}" type="presParOf" srcId="{BFFCC4D0-DCF4-40F3-9871-CE22E7C53A0C}" destId="{0764A2DA-D01E-46F2-A615-1A8A889F38F6}" srcOrd="2" destOrd="0" presId="urn:microsoft.com/office/officeart/2018/5/layout/IconCircleLabelList"/>
    <dgm:cxn modelId="{12794939-EF0C-4B67-8F99-C47BE6235A27}" type="presParOf" srcId="{BFFCC4D0-DCF4-40F3-9871-CE22E7C53A0C}" destId="{DA09FBE3-D1D0-43F9-87CE-22930B68D69E}" srcOrd="3" destOrd="0" presId="urn:microsoft.com/office/officeart/2018/5/layout/IconCircleLabelList"/>
    <dgm:cxn modelId="{316CE9D1-097C-41B8-A6A3-A5DDA1A3639B}" type="presParOf" srcId="{CB75FEC3-952D-4E46-8FB1-BB94F7F20008}" destId="{381FB452-1BAD-40E4-BDD2-4DB5796A0F88}" srcOrd="3" destOrd="0" presId="urn:microsoft.com/office/officeart/2018/5/layout/IconCircleLabelList"/>
    <dgm:cxn modelId="{39F0638B-126D-4232-8C84-CE54172E4364}" type="presParOf" srcId="{CB75FEC3-952D-4E46-8FB1-BB94F7F20008}" destId="{316751C1-0E89-4536-BBDE-287A0BDA8983}" srcOrd="4" destOrd="0" presId="urn:microsoft.com/office/officeart/2018/5/layout/IconCircleLabelList"/>
    <dgm:cxn modelId="{F2CBDBD9-186E-40F7-A409-C0F23D7C0687}" type="presParOf" srcId="{316751C1-0E89-4536-BBDE-287A0BDA8983}" destId="{1DFEF0F5-A36A-4827-9C6D-C10D2D21CC53}" srcOrd="0" destOrd="0" presId="urn:microsoft.com/office/officeart/2018/5/layout/IconCircleLabelList"/>
    <dgm:cxn modelId="{4CE51BB9-A213-4502-A3CF-BA722AD6AB21}" type="presParOf" srcId="{316751C1-0E89-4536-BBDE-287A0BDA8983}" destId="{A6C9C249-9DF0-402A-948F-17917E4CAA00}" srcOrd="1" destOrd="0" presId="urn:microsoft.com/office/officeart/2018/5/layout/IconCircleLabelList"/>
    <dgm:cxn modelId="{7F5C1933-551B-466B-B97D-4ADB687561F4}" type="presParOf" srcId="{316751C1-0E89-4536-BBDE-287A0BDA8983}" destId="{FBCB63B0-8053-427C-AFB8-4BACF90B7E25}" srcOrd="2" destOrd="0" presId="urn:microsoft.com/office/officeart/2018/5/layout/IconCircleLabelList"/>
    <dgm:cxn modelId="{8DA8C20B-1A8C-4A04-9F02-41107A130628}" type="presParOf" srcId="{316751C1-0E89-4536-BBDE-287A0BDA8983}" destId="{650C46E9-1A85-4E5D-9126-C8F7C6B213C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74586F-4286-4EE8-A974-C252914696D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95D7C18-0DEB-4CCC-A8DB-37BCD6A7AB91}">
      <dgm:prSet/>
      <dgm:spPr/>
      <dgm:t>
        <a:bodyPr/>
        <a:lstStyle/>
        <a:p>
          <a:r>
            <a:rPr lang="en-US"/>
            <a:t>Learn how the client communicates.  You may ask the caregiver/family member or the patient.</a:t>
          </a:r>
        </a:p>
      </dgm:t>
    </dgm:pt>
    <dgm:pt modelId="{FEBDBA7A-E7D7-4982-A309-4295B2075184}" type="parTrans" cxnId="{4AB36F0F-9210-413F-8C44-3E070D828377}">
      <dgm:prSet/>
      <dgm:spPr/>
      <dgm:t>
        <a:bodyPr/>
        <a:lstStyle/>
        <a:p>
          <a:endParaRPr lang="en-US"/>
        </a:p>
      </dgm:t>
    </dgm:pt>
    <dgm:pt modelId="{BA2F3E4E-E894-4B15-9282-F8DEC4B2253B}" type="sibTrans" cxnId="{4AB36F0F-9210-413F-8C44-3E070D828377}">
      <dgm:prSet/>
      <dgm:spPr/>
      <dgm:t>
        <a:bodyPr/>
        <a:lstStyle/>
        <a:p>
          <a:endParaRPr lang="en-US"/>
        </a:p>
      </dgm:t>
    </dgm:pt>
    <dgm:pt modelId="{56383CA4-7209-4272-ABD8-79333B30E31B}">
      <dgm:prSet/>
      <dgm:spPr/>
      <dgm:t>
        <a:bodyPr/>
        <a:lstStyle/>
        <a:p>
          <a:r>
            <a:rPr lang="en-US"/>
            <a:t>How does the client expressively communicate? Is it through speaking, an augmentative alternative communication device, etc.</a:t>
          </a:r>
        </a:p>
      </dgm:t>
    </dgm:pt>
    <dgm:pt modelId="{7DB9A9F0-3A2A-46BB-BEBD-6A4422A81DFF}" type="parTrans" cxnId="{C8C09304-D7FD-40E4-ACBC-9E2523459019}">
      <dgm:prSet/>
      <dgm:spPr/>
      <dgm:t>
        <a:bodyPr/>
        <a:lstStyle/>
        <a:p>
          <a:endParaRPr lang="en-US"/>
        </a:p>
      </dgm:t>
    </dgm:pt>
    <dgm:pt modelId="{949215FD-F0CC-4FA0-A895-EF50CCE1CB77}" type="sibTrans" cxnId="{C8C09304-D7FD-40E4-ACBC-9E2523459019}">
      <dgm:prSet/>
      <dgm:spPr/>
      <dgm:t>
        <a:bodyPr/>
        <a:lstStyle/>
        <a:p>
          <a:endParaRPr lang="en-US"/>
        </a:p>
      </dgm:t>
    </dgm:pt>
    <dgm:pt modelId="{D851C947-A151-4F2A-9B30-5E14FB88908D}">
      <dgm:prSet/>
      <dgm:spPr/>
      <dgm:t>
        <a:bodyPr/>
        <a:lstStyle/>
        <a:p>
          <a:r>
            <a:rPr lang="en-US"/>
            <a:t>How does the client process communication receptively? Does the client prefer visual aids?</a:t>
          </a:r>
        </a:p>
      </dgm:t>
    </dgm:pt>
    <dgm:pt modelId="{934B72F2-3292-4C3D-8E84-747C345977B3}" type="parTrans" cxnId="{61AE3678-A68F-41FB-8D6F-D85CA92A55FB}">
      <dgm:prSet/>
      <dgm:spPr/>
      <dgm:t>
        <a:bodyPr/>
        <a:lstStyle/>
        <a:p>
          <a:endParaRPr lang="en-US"/>
        </a:p>
      </dgm:t>
    </dgm:pt>
    <dgm:pt modelId="{19ECBE12-EBFE-431A-A380-61EAB432EF87}" type="sibTrans" cxnId="{61AE3678-A68F-41FB-8D6F-D85CA92A55FB}">
      <dgm:prSet/>
      <dgm:spPr/>
      <dgm:t>
        <a:bodyPr/>
        <a:lstStyle/>
        <a:p>
          <a:endParaRPr lang="en-US"/>
        </a:p>
      </dgm:t>
    </dgm:pt>
    <dgm:pt modelId="{824A1C58-A03E-DC40-B040-291ACBB97C36}" type="pres">
      <dgm:prSet presAssocID="{3374586F-4286-4EE8-A974-C252914696DA}" presName="vert0" presStyleCnt="0">
        <dgm:presLayoutVars>
          <dgm:dir/>
          <dgm:animOne val="branch"/>
          <dgm:animLvl val="lvl"/>
        </dgm:presLayoutVars>
      </dgm:prSet>
      <dgm:spPr/>
    </dgm:pt>
    <dgm:pt modelId="{ED0042EC-5506-B84B-BEF1-9DD94278FC1B}" type="pres">
      <dgm:prSet presAssocID="{095D7C18-0DEB-4CCC-A8DB-37BCD6A7AB91}" presName="thickLine" presStyleLbl="alignNode1" presStyleIdx="0" presStyleCnt="3"/>
      <dgm:spPr/>
    </dgm:pt>
    <dgm:pt modelId="{6FE064D5-F4A4-4B4F-B5F5-73E6E837CCD6}" type="pres">
      <dgm:prSet presAssocID="{095D7C18-0DEB-4CCC-A8DB-37BCD6A7AB91}" presName="horz1" presStyleCnt="0"/>
      <dgm:spPr/>
    </dgm:pt>
    <dgm:pt modelId="{B1FF68A2-6DCF-184F-8D89-A05D83173D8A}" type="pres">
      <dgm:prSet presAssocID="{095D7C18-0DEB-4CCC-A8DB-37BCD6A7AB91}" presName="tx1" presStyleLbl="revTx" presStyleIdx="0" presStyleCnt="3"/>
      <dgm:spPr/>
    </dgm:pt>
    <dgm:pt modelId="{CE28A46B-D92D-494C-BA56-6D9F3E02052D}" type="pres">
      <dgm:prSet presAssocID="{095D7C18-0DEB-4CCC-A8DB-37BCD6A7AB91}" presName="vert1" presStyleCnt="0"/>
      <dgm:spPr/>
    </dgm:pt>
    <dgm:pt modelId="{C26914BE-F804-864C-B588-5BA8B51567CE}" type="pres">
      <dgm:prSet presAssocID="{56383CA4-7209-4272-ABD8-79333B30E31B}" presName="thickLine" presStyleLbl="alignNode1" presStyleIdx="1" presStyleCnt="3"/>
      <dgm:spPr/>
    </dgm:pt>
    <dgm:pt modelId="{918EA9B5-C39E-284C-9302-B8D42888724E}" type="pres">
      <dgm:prSet presAssocID="{56383CA4-7209-4272-ABD8-79333B30E31B}" presName="horz1" presStyleCnt="0"/>
      <dgm:spPr/>
    </dgm:pt>
    <dgm:pt modelId="{D0AF1A84-B25E-D247-BAA2-BFEA2E417215}" type="pres">
      <dgm:prSet presAssocID="{56383CA4-7209-4272-ABD8-79333B30E31B}" presName="tx1" presStyleLbl="revTx" presStyleIdx="1" presStyleCnt="3"/>
      <dgm:spPr/>
    </dgm:pt>
    <dgm:pt modelId="{CC624111-0DC6-E94A-9575-DE7050C21EE8}" type="pres">
      <dgm:prSet presAssocID="{56383CA4-7209-4272-ABD8-79333B30E31B}" presName="vert1" presStyleCnt="0"/>
      <dgm:spPr/>
    </dgm:pt>
    <dgm:pt modelId="{1BF1DEDE-7372-0044-B7C4-D8ED854866EA}" type="pres">
      <dgm:prSet presAssocID="{D851C947-A151-4F2A-9B30-5E14FB88908D}" presName="thickLine" presStyleLbl="alignNode1" presStyleIdx="2" presStyleCnt="3"/>
      <dgm:spPr/>
    </dgm:pt>
    <dgm:pt modelId="{FD1ACEB8-6BF3-F040-BD84-CE2F7B3EFA1F}" type="pres">
      <dgm:prSet presAssocID="{D851C947-A151-4F2A-9B30-5E14FB88908D}" presName="horz1" presStyleCnt="0"/>
      <dgm:spPr/>
    </dgm:pt>
    <dgm:pt modelId="{162DC354-D5FF-F749-B74C-8A5ADAEB6E33}" type="pres">
      <dgm:prSet presAssocID="{D851C947-A151-4F2A-9B30-5E14FB88908D}" presName="tx1" presStyleLbl="revTx" presStyleIdx="2" presStyleCnt="3"/>
      <dgm:spPr/>
    </dgm:pt>
    <dgm:pt modelId="{50888A65-3F65-2341-A32B-6857410C5E13}" type="pres">
      <dgm:prSet presAssocID="{D851C947-A151-4F2A-9B30-5E14FB88908D}" presName="vert1" presStyleCnt="0"/>
      <dgm:spPr/>
    </dgm:pt>
  </dgm:ptLst>
  <dgm:cxnLst>
    <dgm:cxn modelId="{C8C09304-D7FD-40E4-ACBC-9E2523459019}" srcId="{3374586F-4286-4EE8-A974-C252914696DA}" destId="{56383CA4-7209-4272-ABD8-79333B30E31B}" srcOrd="1" destOrd="0" parTransId="{7DB9A9F0-3A2A-46BB-BEBD-6A4422A81DFF}" sibTransId="{949215FD-F0CC-4FA0-A895-EF50CCE1CB77}"/>
    <dgm:cxn modelId="{4AB36F0F-9210-413F-8C44-3E070D828377}" srcId="{3374586F-4286-4EE8-A974-C252914696DA}" destId="{095D7C18-0DEB-4CCC-A8DB-37BCD6A7AB91}" srcOrd="0" destOrd="0" parTransId="{FEBDBA7A-E7D7-4982-A309-4295B2075184}" sibTransId="{BA2F3E4E-E894-4B15-9282-F8DEC4B2253B}"/>
    <dgm:cxn modelId="{59B32772-42C4-5745-B123-187CA6D5E1FF}" type="presOf" srcId="{56383CA4-7209-4272-ABD8-79333B30E31B}" destId="{D0AF1A84-B25E-D247-BAA2-BFEA2E417215}" srcOrd="0" destOrd="0" presId="urn:microsoft.com/office/officeart/2008/layout/LinedList"/>
    <dgm:cxn modelId="{61AE3678-A68F-41FB-8D6F-D85CA92A55FB}" srcId="{3374586F-4286-4EE8-A974-C252914696DA}" destId="{D851C947-A151-4F2A-9B30-5E14FB88908D}" srcOrd="2" destOrd="0" parTransId="{934B72F2-3292-4C3D-8E84-747C345977B3}" sibTransId="{19ECBE12-EBFE-431A-A380-61EAB432EF87}"/>
    <dgm:cxn modelId="{3F9C01D8-7A46-2D40-91D0-5730E064647F}" type="presOf" srcId="{D851C947-A151-4F2A-9B30-5E14FB88908D}" destId="{162DC354-D5FF-F749-B74C-8A5ADAEB6E33}" srcOrd="0" destOrd="0" presId="urn:microsoft.com/office/officeart/2008/layout/LinedList"/>
    <dgm:cxn modelId="{FC8818F0-AD7B-6B41-A4D1-03B0850F8D0D}" type="presOf" srcId="{095D7C18-0DEB-4CCC-A8DB-37BCD6A7AB91}" destId="{B1FF68A2-6DCF-184F-8D89-A05D83173D8A}" srcOrd="0" destOrd="0" presId="urn:microsoft.com/office/officeart/2008/layout/LinedList"/>
    <dgm:cxn modelId="{31B861FE-A809-8B4C-A675-450E2E66B3FF}" type="presOf" srcId="{3374586F-4286-4EE8-A974-C252914696DA}" destId="{824A1C58-A03E-DC40-B040-291ACBB97C36}" srcOrd="0" destOrd="0" presId="urn:microsoft.com/office/officeart/2008/layout/LinedList"/>
    <dgm:cxn modelId="{0C5E979B-B8B8-F54D-9006-EC56D0A7DFD7}" type="presParOf" srcId="{824A1C58-A03E-DC40-B040-291ACBB97C36}" destId="{ED0042EC-5506-B84B-BEF1-9DD94278FC1B}" srcOrd="0" destOrd="0" presId="urn:microsoft.com/office/officeart/2008/layout/LinedList"/>
    <dgm:cxn modelId="{1E83BC16-1907-4944-91E3-5B35662594B4}" type="presParOf" srcId="{824A1C58-A03E-DC40-B040-291ACBB97C36}" destId="{6FE064D5-F4A4-4B4F-B5F5-73E6E837CCD6}" srcOrd="1" destOrd="0" presId="urn:microsoft.com/office/officeart/2008/layout/LinedList"/>
    <dgm:cxn modelId="{BC4BCC9A-4ADF-B746-8B16-2AF0B03BC644}" type="presParOf" srcId="{6FE064D5-F4A4-4B4F-B5F5-73E6E837CCD6}" destId="{B1FF68A2-6DCF-184F-8D89-A05D83173D8A}" srcOrd="0" destOrd="0" presId="urn:microsoft.com/office/officeart/2008/layout/LinedList"/>
    <dgm:cxn modelId="{34DA4F16-0F37-5C41-83EF-AF60517A25D2}" type="presParOf" srcId="{6FE064D5-F4A4-4B4F-B5F5-73E6E837CCD6}" destId="{CE28A46B-D92D-494C-BA56-6D9F3E02052D}" srcOrd="1" destOrd="0" presId="urn:microsoft.com/office/officeart/2008/layout/LinedList"/>
    <dgm:cxn modelId="{F5EB5BDF-FBEF-514E-A795-680823EBDF67}" type="presParOf" srcId="{824A1C58-A03E-DC40-B040-291ACBB97C36}" destId="{C26914BE-F804-864C-B588-5BA8B51567CE}" srcOrd="2" destOrd="0" presId="urn:microsoft.com/office/officeart/2008/layout/LinedList"/>
    <dgm:cxn modelId="{85EDBF5C-C2A8-0E4E-9412-026F28F426EE}" type="presParOf" srcId="{824A1C58-A03E-DC40-B040-291ACBB97C36}" destId="{918EA9B5-C39E-284C-9302-B8D42888724E}" srcOrd="3" destOrd="0" presId="urn:microsoft.com/office/officeart/2008/layout/LinedList"/>
    <dgm:cxn modelId="{DAAFAE91-6805-2649-8EE6-708C7081D637}" type="presParOf" srcId="{918EA9B5-C39E-284C-9302-B8D42888724E}" destId="{D0AF1A84-B25E-D247-BAA2-BFEA2E417215}" srcOrd="0" destOrd="0" presId="urn:microsoft.com/office/officeart/2008/layout/LinedList"/>
    <dgm:cxn modelId="{9F7909AA-A6B9-A64C-B2A9-573C0DA58113}" type="presParOf" srcId="{918EA9B5-C39E-284C-9302-B8D42888724E}" destId="{CC624111-0DC6-E94A-9575-DE7050C21EE8}" srcOrd="1" destOrd="0" presId="urn:microsoft.com/office/officeart/2008/layout/LinedList"/>
    <dgm:cxn modelId="{42BCBB78-B53E-534E-BC00-BEBCC19C5E45}" type="presParOf" srcId="{824A1C58-A03E-DC40-B040-291ACBB97C36}" destId="{1BF1DEDE-7372-0044-B7C4-D8ED854866EA}" srcOrd="4" destOrd="0" presId="urn:microsoft.com/office/officeart/2008/layout/LinedList"/>
    <dgm:cxn modelId="{B75DCA65-8C12-E74E-B613-B2C95EAF1FC1}" type="presParOf" srcId="{824A1C58-A03E-DC40-B040-291ACBB97C36}" destId="{FD1ACEB8-6BF3-F040-BD84-CE2F7B3EFA1F}" srcOrd="5" destOrd="0" presId="urn:microsoft.com/office/officeart/2008/layout/LinedList"/>
    <dgm:cxn modelId="{9F046243-3994-EE4A-AFDC-AA6EA681B9B9}" type="presParOf" srcId="{FD1ACEB8-6BF3-F040-BD84-CE2F7B3EFA1F}" destId="{162DC354-D5FF-F749-B74C-8A5ADAEB6E33}" srcOrd="0" destOrd="0" presId="urn:microsoft.com/office/officeart/2008/layout/LinedList"/>
    <dgm:cxn modelId="{E8A82CA1-CB44-DD45-BCCA-73E9059100F0}" type="presParOf" srcId="{FD1ACEB8-6BF3-F040-BD84-CE2F7B3EFA1F}" destId="{50888A65-3F65-2341-A32B-6857410C5E1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30C83-E7C5-2A43-80F5-1878984791C4}">
      <dsp:nvSpPr>
        <dsp:cNvPr id="0" name=""/>
        <dsp:cNvSpPr/>
      </dsp:nvSpPr>
      <dsp:spPr>
        <a:xfrm>
          <a:off x="0" y="906337"/>
          <a:ext cx="7728267" cy="143640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395732" rIns="599799" bIns="135128" numCol="1" spcCol="1270" anchor="t" anchorCtr="0">
          <a:noAutofit/>
        </a:bodyPr>
        <a:lstStyle/>
        <a:p>
          <a:pPr marL="171450" lvl="1" indent="-171450" algn="l" defTabSz="844550">
            <a:lnSpc>
              <a:spcPct val="90000"/>
            </a:lnSpc>
            <a:spcBef>
              <a:spcPct val="0"/>
            </a:spcBef>
            <a:spcAft>
              <a:spcPct val="15000"/>
            </a:spcAft>
            <a:buNone/>
          </a:pPr>
          <a:r>
            <a:rPr lang="en-US" sz="1900" kern="1200" dirty="0"/>
            <a:t>1. Deficits in social-emotional reciprocity</a:t>
          </a:r>
        </a:p>
        <a:p>
          <a:pPr marL="171450" lvl="1" indent="-171450" algn="l" defTabSz="844550">
            <a:lnSpc>
              <a:spcPct val="90000"/>
            </a:lnSpc>
            <a:spcBef>
              <a:spcPct val="0"/>
            </a:spcBef>
            <a:spcAft>
              <a:spcPct val="15000"/>
            </a:spcAft>
            <a:buNone/>
          </a:pPr>
          <a:r>
            <a:rPr lang="en-US" sz="1900" kern="1200" dirty="0"/>
            <a:t>2. Deficits in nonverbal communicative behavior</a:t>
          </a:r>
        </a:p>
        <a:p>
          <a:pPr marL="171450" lvl="1" indent="-171450" algn="l" defTabSz="844550">
            <a:lnSpc>
              <a:spcPct val="90000"/>
            </a:lnSpc>
            <a:spcBef>
              <a:spcPct val="0"/>
            </a:spcBef>
            <a:spcAft>
              <a:spcPct val="15000"/>
            </a:spcAft>
            <a:buNone/>
          </a:pPr>
          <a:r>
            <a:rPr lang="en-US" sz="1900" kern="1200" dirty="0"/>
            <a:t>3. Deficits in developing and maintaining relationships</a:t>
          </a:r>
        </a:p>
      </dsp:txBody>
      <dsp:txXfrm>
        <a:off x="0" y="906337"/>
        <a:ext cx="7728267" cy="1436400"/>
      </dsp:txXfrm>
    </dsp:sp>
    <dsp:sp modelId="{AF2BD44C-E5DA-C747-A41B-11904C37B7A9}">
      <dsp:nvSpPr>
        <dsp:cNvPr id="0" name=""/>
        <dsp:cNvSpPr/>
      </dsp:nvSpPr>
      <dsp:spPr>
        <a:xfrm>
          <a:off x="386413" y="625897"/>
          <a:ext cx="5409786" cy="560879"/>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844550">
            <a:lnSpc>
              <a:spcPct val="90000"/>
            </a:lnSpc>
            <a:spcBef>
              <a:spcPct val="0"/>
            </a:spcBef>
            <a:spcAft>
              <a:spcPct val="35000"/>
            </a:spcAft>
            <a:buNone/>
          </a:pPr>
          <a:r>
            <a:rPr lang="en-US" sz="1900" kern="1200"/>
            <a:t>Deficits in social communication and interaction</a:t>
          </a:r>
        </a:p>
      </dsp:txBody>
      <dsp:txXfrm>
        <a:off x="413793" y="653277"/>
        <a:ext cx="5355026" cy="506119"/>
      </dsp:txXfrm>
    </dsp:sp>
    <dsp:sp modelId="{8D7B3179-0B8A-0A49-BF72-5B55FC9D1C33}">
      <dsp:nvSpPr>
        <dsp:cNvPr id="0" name=""/>
        <dsp:cNvSpPr/>
      </dsp:nvSpPr>
      <dsp:spPr>
        <a:xfrm>
          <a:off x="0" y="2725777"/>
          <a:ext cx="7728267" cy="1735650"/>
        </a:xfrm>
        <a:prstGeom prst="rect">
          <a:avLst/>
        </a:prstGeom>
        <a:solidFill>
          <a:schemeClr val="lt1">
            <a:alpha val="90000"/>
            <a:hueOff val="0"/>
            <a:satOff val="0"/>
            <a:lumOff val="0"/>
            <a:alphaOff val="0"/>
          </a:schemeClr>
        </a:solidFill>
        <a:ln w="10795" cap="flat" cmpd="sng" algn="ctr">
          <a:solidFill>
            <a:schemeClr val="accent2">
              <a:hueOff val="-1446200"/>
              <a:satOff val="-9924"/>
              <a:lumOff val="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395732" rIns="599799" bIns="135128" numCol="1" spcCol="1270" anchor="t" anchorCtr="0">
          <a:noAutofit/>
        </a:bodyPr>
        <a:lstStyle/>
        <a:p>
          <a:pPr marL="171450" lvl="1" indent="-171450" algn="l" defTabSz="844550">
            <a:lnSpc>
              <a:spcPct val="90000"/>
            </a:lnSpc>
            <a:spcBef>
              <a:spcPct val="0"/>
            </a:spcBef>
            <a:spcAft>
              <a:spcPct val="15000"/>
            </a:spcAft>
            <a:buNone/>
          </a:pPr>
          <a:r>
            <a:rPr lang="en-US" sz="1900" kern="1200" dirty="0"/>
            <a:t>1. Repetitive speech, movements, or use of objects</a:t>
          </a:r>
        </a:p>
        <a:p>
          <a:pPr marL="171450" lvl="1" indent="-171450" algn="l" defTabSz="844550">
            <a:lnSpc>
              <a:spcPct val="90000"/>
            </a:lnSpc>
            <a:spcBef>
              <a:spcPct val="0"/>
            </a:spcBef>
            <a:spcAft>
              <a:spcPct val="15000"/>
            </a:spcAft>
            <a:buNone/>
          </a:pPr>
          <a:r>
            <a:rPr lang="en-US" sz="1900" kern="1200" dirty="0"/>
            <a:t>2. Excessive adherence to routines</a:t>
          </a:r>
        </a:p>
        <a:p>
          <a:pPr marL="171450" lvl="1" indent="-171450" algn="l" defTabSz="844550">
            <a:lnSpc>
              <a:spcPct val="90000"/>
            </a:lnSpc>
            <a:spcBef>
              <a:spcPct val="0"/>
            </a:spcBef>
            <a:spcAft>
              <a:spcPct val="15000"/>
            </a:spcAft>
            <a:buNone/>
          </a:pPr>
          <a:r>
            <a:rPr lang="en-US" sz="1900" kern="1200" dirty="0"/>
            <a:t>3. Fixated interests</a:t>
          </a:r>
        </a:p>
        <a:p>
          <a:pPr marL="171450" lvl="1" indent="-171450" algn="l" defTabSz="844550">
            <a:lnSpc>
              <a:spcPct val="90000"/>
            </a:lnSpc>
            <a:spcBef>
              <a:spcPct val="0"/>
            </a:spcBef>
            <a:spcAft>
              <a:spcPct val="15000"/>
            </a:spcAft>
            <a:buNone/>
          </a:pPr>
          <a:r>
            <a:rPr lang="en-US" sz="1900" kern="1200" dirty="0"/>
            <a:t>4. Hyper-or hypo-reactivity to sensory input</a:t>
          </a:r>
        </a:p>
      </dsp:txBody>
      <dsp:txXfrm>
        <a:off x="0" y="2725777"/>
        <a:ext cx="7728267" cy="1735650"/>
      </dsp:txXfrm>
    </dsp:sp>
    <dsp:sp modelId="{746A87EE-278A-3F4F-8640-7B59F4344AF7}">
      <dsp:nvSpPr>
        <dsp:cNvPr id="0" name=""/>
        <dsp:cNvSpPr/>
      </dsp:nvSpPr>
      <dsp:spPr>
        <a:xfrm>
          <a:off x="386413" y="2445337"/>
          <a:ext cx="5409786" cy="560879"/>
        </a:xfrm>
        <a:prstGeom prst="roundRect">
          <a:avLst/>
        </a:prstGeom>
        <a:solidFill>
          <a:schemeClr val="accent2">
            <a:hueOff val="-1446200"/>
            <a:satOff val="-9924"/>
            <a:lumOff val="509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844550">
            <a:lnSpc>
              <a:spcPct val="90000"/>
            </a:lnSpc>
            <a:spcBef>
              <a:spcPct val="0"/>
            </a:spcBef>
            <a:spcAft>
              <a:spcPct val="35000"/>
            </a:spcAft>
            <a:buNone/>
          </a:pPr>
          <a:r>
            <a:rPr lang="en-US" sz="1900" kern="1200"/>
            <a:t>Restricted, repetitive behavior or interests </a:t>
          </a:r>
        </a:p>
      </dsp:txBody>
      <dsp:txXfrm>
        <a:off x="413793" y="2472717"/>
        <a:ext cx="5355026" cy="506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AE211-56C7-466B-8C7E-B5293E989DB9}">
      <dsp:nvSpPr>
        <dsp:cNvPr id="0" name=""/>
        <dsp:cNvSpPr/>
      </dsp:nvSpPr>
      <dsp:spPr>
        <a:xfrm>
          <a:off x="494099" y="1345320"/>
          <a:ext cx="1303875" cy="13038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4FF06-ECFF-44A6-8CAB-873F081516B9}">
      <dsp:nvSpPr>
        <dsp:cNvPr id="0" name=""/>
        <dsp:cNvSpPr/>
      </dsp:nvSpPr>
      <dsp:spPr>
        <a:xfrm>
          <a:off x="771974" y="1623195"/>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65D156-3932-4207-AAB2-60E23C720602}">
      <dsp:nvSpPr>
        <dsp:cNvPr id="0" name=""/>
        <dsp:cNvSpPr/>
      </dsp:nvSpPr>
      <dsp:spPr>
        <a:xfrm>
          <a:off x="77287" y="3055320"/>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Communication</a:t>
          </a:r>
        </a:p>
      </dsp:txBody>
      <dsp:txXfrm>
        <a:off x="77287" y="3055320"/>
        <a:ext cx="2137500" cy="720000"/>
      </dsp:txXfrm>
    </dsp:sp>
    <dsp:sp modelId="{6A912D95-25DC-455E-A0A4-42E8DD02CB94}">
      <dsp:nvSpPr>
        <dsp:cNvPr id="0" name=""/>
        <dsp:cNvSpPr/>
      </dsp:nvSpPr>
      <dsp:spPr>
        <a:xfrm>
          <a:off x="3005662" y="1345320"/>
          <a:ext cx="1303875" cy="13038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ADBF78-8490-41EF-B12A-05FB5874C05A}">
      <dsp:nvSpPr>
        <dsp:cNvPr id="0" name=""/>
        <dsp:cNvSpPr/>
      </dsp:nvSpPr>
      <dsp:spPr>
        <a:xfrm>
          <a:off x="3283537" y="1623195"/>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9FBE3-D1D0-43F9-87CE-22930B68D69E}">
      <dsp:nvSpPr>
        <dsp:cNvPr id="0" name=""/>
        <dsp:cNvSpPr/>
      </dsp:nvSpPr>
      <dsp:spPr>
        <a:xfrm>
          <a:off x="2588849" y="3055320"/>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Difficulty with change/novelty</a:t>
          </a:r>
        </a:p>
      </dsp:txBody>
      <dsp:txXfrm>
        <a:off x="2588849" y="3055320"/>
        <a:ext cx="2137500" cy="720000"/>
      </dsp:txXfrm>
    </dsp:sp>
    <dsp:sp modelId="{1DFEF0F5-A36A-4827-9C6D-C10D2D21CC53}">
      <dsp:nvSpPr>
        <dsp:cNvPr id="0" name=""/>
        <dsp:cNvSpPr/>
      </dsp:nvSpPr>
      <dsp:spPr>
        <a:xfrm>
          <a:off x="5517225" y="1345320"/>
          <a:ext cx="1303875" cy="13038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C9C249-9DF0-402A-948F-17917E4CAA00}">
      <dsp:nvSpPr>
        <dsp:cNvPr id="0" name=""/>
        <dsp:cNvSpPr/>
      </dsp:nvSpPr>
      <dsp:spPr>
        <a:xfrm>
          <a:off x="5795100" y="1623195"/>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0C46E9-1A85-4E5D-9126-C8F7C6B213C2}">
      <dsp:nvSpPr>
        <dsp:cNvPr id="0" name=""/>
        <dsp:cNvSpPr/>
      </dsp:nvSpPr>
      <dsp:spPr>
        <a:xfrm>
          <a:off x="5100412" y="3055320"/>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Sensory Issues</a:t>
          </a:r>
        </a:p>
      </dsp:txBody>
      <dsp:txXfrm>
        <a:off x="5100412" y="3055320"/>
        <a:ext cx="2137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042EC-5506-B84B-BEF1-9DD94278FC1B}">
      <dsp:nvSpPr>
        <dsp:cNvPr id="0" name=""/>
        <dsp:cNvSpPr/>
      </dsp:nvSpPr>
      <dsp:spPr>
        <a:xfrm>
          <a:off x="0" y="250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F68A2-6DCF-184F-8D89-A05D83173D8A}">
      <dsp:nvSpPr>
        <dsp:cNvPr id="0" name=""/>
        <dsp:cNvSpPr/>
      </dsp:nvSpPr>
      <dsp:spPr>
        <a:xfrm>
          <a:off x="0" y="2500"/>
          <a:ext cx="7315200" cy="1705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Learn how the client communicates.  You may ask the caregiver/family member or the patient.</a:t>
          </a:r>
        </a:p>
      </dsp:txBody>
      <dsp:txXfrm>
        <a:off x="0" y="2500"/>
        <a:ext cx="7315200" cy="1705213"/>
      </dsp:txXfrm>
    </dsp:sp>
    <dsp:sp modelId="{C26914BE-F804-864C-B588-5BA8B51567CE}">
      <dsp:nvSpPr>
        <dsp:cNvPr id="0" name=""/>
        <dsp:cNvSpPr/>
      </dsp:nvSpPr>
      <dsp:spPr>
        <a:xfrm>
          <a:off x="0" y="1707713"/>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F1A84-B25E-D247-BAA2-BFEA2E417215}">
      <dsp:nvSpPr>
        <dsp:cNvPr id="0" name=""/>
        <dsp:cNvSpPr/>
      </dsp:nvSpPr>
      <dsp:spPr>
        <a:xfrm>
          <a:off x="0" y="1707713"/>
          <a:ext cx="7315200" cy="1705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How does the client expressively communicate? Is it through speaking, an augmentative alternative communication device, etc.</a:t>
          </a:r>
        </a:p>
      </dsp:txBody>
      <dsp:txXfrm>
        <a:off x="0" y="1707713"/>
        <a:ext cx="7315200" cy="1705213"/>
      </dsp:txXfrm>
    </dsp:sp>
    <dsp:sp modelId="{1BF1DEDE-7372-0044-B7C4-D8ED854866EA}">
      <dsp:nvSpPr>
        <dsp:cNvPr id="0" name=""/>
        <dsp:cNvSpPr/>
      </dsp:nvSpPr>
      <dsp:spPr>
        <a:xfrm>
          <a:off x="0" y="3412926"/>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2DC354-D5FF-F749-B74C-8A5ADAEB6E33}">
      <dsp:nvSpPr>
        <dsp:cNvPr id="0" name=""/>
        <dsp:cNvSpPr/>
      </dsp:nvSpPr>
      <dsp:spPr>
        <a:xfrm>
          <a:off x="0" y="3412926"/>
          <a:ext cx="7315200" cy="1705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How does the client process communication receptively? Does the client prefer visual aids?</a:t>
          </a:r>
        </a:p>
      </dsp:txBody>
      <dsp:txXfrm>
        <a:off x="0" y="3412926"/>
        <a:ext cx="7315200" cy="170521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B0BBA-B086-4A4E-842A-E5A0D2F1F37A}"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66BD0-7F7F-5D4E-A1B0-606BD0E917DF}" type="slidenum">
              <a:rPr lang="en-US" smtClean="0"/>
              <a:t>‹#›</a:t>
            </a:fld>
            <a:endParaRPr lang="en-US"/>
          </a:p>
        </p:txBody>
      </p:sp>
    </p:spTree>
    <p:extLst>
      <p:ext uri="{BB962C8B-B14F-4D97-AF65-F5344CB8AC3E}">
        <p14:creationId xmlns:p14="http://schemas.microsoft.com/office/powerpoint/2010/main" val="169889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66BD0-7F7F-5D4E-A1B0-606BD0E917DF}" type="slidenum">
              <a:rPr lang="en-US" smtClean="0"/>
              <a:t>1</a:t>
            </a:fld>
            <a:endParaRPr lang="en-US"/>
          </a:p>
        </p:txBody>
      </p:sp>
    </p:spTree>
    <p:extLst>
      <p:ext uri="{BB962C8B-B14F-4D97-AF65-F5344CB8AC3E}">
        <p14:creationId xmlns:p14="http://schemas.microsoft.com/office/powerpoint/2010/main" val="205656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Voting Link: https://</a:t>
            </a:r>
            <a:r>
              <a:rPr lang="en-US" dirty="0" err="1"/>
              <a:t>www.menti.com</a:t>
            </a:r>
            <a:r>
              <a:rPr lang="en-US" dirty="0"/>
              <a:t>/alcqy16mm8n6</a:t>
            </a:r>
          </a:p>
          <a:p>
            <a:endParaRPr lang="en-US" dirty="0"/>
          </a:p>
        </p:txBody>
      </p:sp>
      <p:sp>
        <p:nvSpPr>
          <p:cNvPr id="4" name="Slide Number Placeholder 3"/>
          <p:cNvSpPr>
            <a:spLocks noGrp="1"/>
          </p:cNvSpPr>
          <p:nvPr>
            <p:ph type="sldNum" sz="quarter" idx="5"/>
          </p:nvPr>
        </p:nvSpPr>
        <p:spPr/>
        <p:txBody>
          <a:bodyPr/>
          <a:lstStyle/>
          <a:p>
            <a:fld id="{F7866BD0-7F7F-5D4E-A1B0-606BD0E917DF}" type="slidenum">
              <a:rPr lang="en-US" smtClean="0"/>
              <a:t>11</a:t>
            </a:fld>
            <a:endParaRPr lang="en-US"/>
          </a:p>
        </p:txBody>
      </p:sp>
    </p:spTree>
    <p:extLst>
      <p:ext uri="{BB962C8B-B14F-4D97-AF65-F5344CB8AC3E}">
        <p14:creationId xmlns:p14="http://schemas.microsoft.com/office/powerpoint/2010/main" val="328596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66BD0-7F7F-5D4E-A1B0-606BD0E917DF}" type="slidenum">
              <a:rPr lang="en-US" smtClean="0"/>
              <a:t>12</a:t>
            </a:fld>
            <a:endParaRPr lang="en-US"/>
          </a:p>
        </p:txBody>
      </p:sp>
    </p:spTree>
    <p:extLst>
      <p:ext uri="{BB962C8B-B14F-4D97-AF65-F5344CB8AC3E}">
        <p14:creationId xmlns:p14="http://schemas.microsoft.com/office/powerpoint/2010/main" val="998226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66BD0-7F7F-5D4E-A1B0-606BD0E917DF}" type="slidenum">
              <a:rPr lang="en-US" smtClean="0"/>
              <a:t>13</a:t>
            </a:fld>
            <a:endParaRPr lang="en-US"/>
          </a:p>
        </p:txBody>
      </p:sp>
    </p:spTree>
    <p:extLst>
      <p:ext uri="{BB962C8B-B14F-4D97-AF65-F5344CB8AC3E}">
        <p14:creationId xmlns:p14="http://schemas.microsoft.com/office/powerpoint/2010/main" val="981706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www.saintlukeskc.org</a:t>
            </a:r>
            <a:r>
              <a:rPr lang="en-US" dirty="0"/>
              <a:t>/health-library/discharge-instructions-using-metered-dose-inhaler</a:t>
            </a:r>
          </a:p>
          <a:p>
            <a:endParaRPr lang="en-US" dirty="0"/>
          </a:p>
          <a:p>
            <a:r>
              <a:rPr lang="en-US" dirty="0"/>
              <a:t>https://</a:t>
            </a:r>
            <a:r>
              <a:rPr lang="en-US" dirty="0" err="1"/>
              <a:t>youtu.be</a:t>
            </a:r>
            <a:r>
              <a:rPr lang="en-US" dirty="0"/>
              <a:t>/8eyfZHiJ_4g?si=GhRqzyg9IhOaiKF3</a:t>
            </a:r>
          </a:p>
        </p:txBody>
      </p:sp>
      <p:sp>
        <p:nvSpPr>
          <p:cNvPr id="4" name="Slide Number Placeholder 3"/>
          <p:cNvSpPr>
            <a:spLocks noGrp="1"/>
          </p:cNvSpPr>
          <p:nvPr>
            <p:ph type="sldNum" sz="quarter" idx="5"/>
          </p:nvPr>
        </p:nvSpPr>
        <p:spPr/>
        <p:txBody>
          <a:bodyPr/>
          <a:lstStyle/>
          <a:p>
            <a:fld id="{F7866BD0-7F7F-5D4E-A1B0-606BD0E917DF}" type="slidenum">
              <a:rPr lang="en-US" smtClean="0"/>
              <a:t>14</a:t>
            </a:fld>
            <a:endParaRPr lang="en-US"/>
          </a:p>
        </p:txBody>
      </p:sp>
    </p:spTree>
    <p:extLst>
      <p:ext uri="{BB962C8B-B14F-4D97-AF65-F5344CB8AC3E}">
        <p14:creationId xmlns:p14="http://schemas.microsoft.com/office/powerpoint/2010/main" val="2760507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a:t>
            </a:r>
            <a:r>
              <a:rPr lang="en-US" dirty="0" err="1"/>
              <a:t>www.pathfindersforautism.org</a:t>
            </a:r>
            <a:r>
              <a:rPr lang="en-US" dirty="0"/>
              <a:t>/wp-content/uploads/2017/01/social-story-dentist-by-center-for-pediatric-</a:t>
            </a:r>
            <a:r>
              <a:rPr lang="en-US" dirty="0" err="1"/>
              <a:t>dentistry.pdf</a:t>
            </a:r>
            <a:endParaRPr lang="en-US" dirty="0"/>
          </a:p>
          <a:p>
            <a:r>
              <a:rPr lang="en-US" dirty="0"/>
              <a:t>https://</a:t>
            </a:r>
            <a:r>
              <a:rPr lang="en-US" dirty="0" err="1"/>
              <a:t>www.pathfindersforautism.org</a:t>
            </a:r>
            <a:r>
              <a:rPr lang="en-US" dirty="0"/>
              <a:t>/wp-content/uploads/2017/01/Social-Story-A-Trip-to-the-Dentist-from-Ability-</a:t>
            </a:r>
            <a:r>
              <a:rPr lang="en-US" dirty="0" err="1"/>
              <a:t>Path.pdf</a:t>
            </a:r>
            <a:endParaRPr lang="en-US" dirty="0"/>
          </a:p>
        </p:txBody>
      </p:sp>
      <p:sp>
        <p:nvSpPr>
          <p:cNvPr id="4" name="Slide Number Placeholder 3"/>
          <p:cNvSpPr>
            <a:spLocks noGrp="1"/>
          </p:cNvSpPr>
          <p:nvPr>
            <p:ph type="sldNum" sz="quarter" idx="5"/>
          </p:nvPr>
        </p:nvSpPr>
        <p:spPr/>
        <p:txBody>
          <a:bodyPr/>
          <a:lstStyle/>
          <a:p>
            <a:fld id="{F7866BD0-7F7F-5D4E-A1B0-606BD0E917DF}" type="slidenum">
              <a:rPr lang="en-US" smtClean="0"/>
              <a:t>15</a:t>
            </a:fld>
            <a:endParaRPr lang="en-US"/>
          </a:p>
        </p:txBody>
      </p:sp>
    </p:spTree>
    <p:extLst>
      <p:ext uri="{BB962C8B-B14F-4D97-AF65-F5344CB8AC3E}">
        <p14:creationId xmlns:p14="http://schemas.microsoft.com/office/powerpoint/2010/main" val="2374292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Kouo</a:t>
            </a:r>
            <a:r>
              <a:rPr lang="en-US" sz="1800" dirty="0">
                <a:effectLst/>
                <a:latin typeface="Calibri" panose="020F0502020204030204" pitchFamily="34" charset="0"/>
                <a:ea typeface="Calibri" panose="020F0502020204030204" pitchFamily="34" charset="0"/>
                <a:cs typeface="Times New Roman" panose="02020603050405020304" pitchFamily="18" charset="0"/>
              </a:rPr>
              <a:t> &amp;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Kouo</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2021)</a:t>
            </a:r>
          </a:p>
          <a:p>
            <a:r>
              <a:rPr lang="en-US" dirty="0"/>
              <a:t>Through the recommendations of families, </a:t>
            </a:r>
            <a:r>
              <a:rPr lang="en-US" dirty="0" err="1"/>
              <a:t>Vaz</a:t>
            </a:r>
            <a:r>
              <a:rPr lang="en-US" dirty="0"/>
              <a:t> (2010) also recommended the use of rewards to increase engagement in preferred behaviors.</a:t>
            </a:r>
          </a:p>
          <a:p>
            <a:r>
              <a:rPr lang="en-US" dirty="0"/>
              <a:t>Distraction through the discussion of preferred topics (Sounders et al. 2002; </a:t>
            </a:r>
            <a:r>
              <a:rPr lang="en-US" dirty="0" err="1"/>
              <a:t>Vaz</a:t>
            </a:r>
            <a:r>
              <a:rPr lang="en-US" dirty="0"/>
              <a:t>, 2010), and counting, reciting the alphabet, singing, and toys was suggested to help facilitate medical encounters (Drake et al. 2012; Sounders et al. 2002). Other recommended strategies included allowing patients with ASD to explore devices (i.e., see, touch), and being aware of routines and providing warnings for transitions and sequences of procedural steps (</a:t>
            </a:r>
            <a:r>
              <a:rPr lang="en-US" dirty="0" err="1"/>
              <a:t>Scarpinato</a:t>
            </a:r>
            <a:r>
              <a:rPr lang="en-US" dirty="0"/>
              <a:t> et al. 2010; Vaz2010).</a:t>
            </a:r>
          </a:p>
        </p:txBody>
      </p:sp>
      <p:sp>
        <p:nvSpPr>
          <p:cNvPr id="4" name="Slide Number Placeholder 3"/>
          <p:cNvSpPr>
            <a:spLocks noGrp="1"/>
          </p:cNvSpPr>
          <p:nvPr>
            <p:ph type="sldNum" sz="quarter" idx="5"/>
          </p:nvPr>
        </p:nvSpPr>
        <p:spPr/>
        <p:txBody>
          <a:bodyPr/>
          <a:lstStyle/>
          <a:p>
            <a:fld id="{F7866BD0-7F7F-5D4E-A1B0-606BD0E917DF}" type="slidenum">
              <a:rPr lang="en-US" smtClean="0"/>
              <a:t>16</a:t>
            </a:fld>
            <a:endParaRPr lang="en-US"/>
          </a:p>
        </p:txBody>
      </p:sp>
    </p:spTree>
    <p:extLst>
      <p:ext uri="{BB962C8B-B14F-4D97-AF65-F5344CB8AC3E}">
        <p14:creationId xmlns:p14="http://schemas.microsoft.com/office/powerpoint/2010/main" val="3525986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66BD0-7F7F-5D4E-A1B0-606BD0E917DF}" type="slidenum">
              <a:rPr lang="en-US" smtClean="0"/>
              <a:t>17</a:t>
            </a:fld>
            <a:endParaRPr lang="en-US"/>
          </a:p>
        </p:txBody>
      </p:sp>
    </p:spTree>
    <p:extLst>
      <p:ext uri="{BB962C8B-B14F-4D97-AF65-F5344CB8AC3E}">
        <p14:creationId xmlns:p14="http://schemas.microsoft.com/office/powerpoint/2010/main" val="3886457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Emory U: https://</a:t>
            </a:r>
            <a:r>
              <a:rPr lang="en-US" dirty="0" err="1"/>
              <a:t>spectrumautism.org</a:t>
            </a:r>
            <a:r>
              <a:rPr lang="en-US" dirty="0"/>
              <a:t>/wp-content/uploads/2020/04/My-Medical-Alert-Passport-</a:t>
            </a:r>
            <a:r>
              <a:rPr lang="en-US" dirty="0" err="1"/>
              <a:t>form.pdf</a:t>
            </a:r>
            <a:endParaRPr lang="en-US" dirty="0"/>
          </a:p>
          <a:p>
            <a:r>
              <a:rPr lang="en-US" dirty="0"/>
              <a:t>Boston Medical Center: https://</a:t>
            </a:r>
            <a:r>
              <a:rPr lang="en-US" dirty="0" err="1"/>
              <a:t>www.bmc.org</a:t>
            </a:r>
            <a:r>
              <a:rPr lang="en-US" dirty="0"/>
              <a:t>/sites/default/files/</a:t>
            </a:r>
            <a:r>
              <a:rPr lang="en-US" dirty="0" err="1"/>
              <a:t>Patient_Care</a:t>
            </a:r>
            <a:r>
              <a:rPr lang="en-US" dirty="0"/>
              <a:t>/</a:t>
            </a:r>
            <a:r>
              <a:rPr lang="en-US" dirty="0" err="1"/>
              <a:t>Specialty_Care</a:t>
            </a:r>
            <a:r>
              <a:rPr lang="en-US" dirty="0"/>
              <a:t>/Pediatrics%20-%20Autism/Library/ASC-</a:t>
            </a:r>
            <a:r>
              <a:rPr lang="en-US" dirty="0" err="1"/>
              <a:t>English.pdf</a:t>
            </a:r>
            <a:endParaRPr lang="en-US" dirty="0"/>
          </a:p>
          <a:p>
            <a:endParaRPr lang="en-US" dirty="0"/>
          </a:p>
        </p:txBody>
      </p:sp>
      <p:sp>
        <p:nvSpPr>
          <p:cNvPr id="4" name="Slide Number Placeholder 3"/>
          <p:cNvSpPr>
            <a:spLocks noGrp="1"/>
          </p:cNvSpPr>
          <p:nvPr>
            <p:ph type="sldNum" sz="quarter" idx="5"/>
          </p:nvPr>
        </p:nvSpPr>
        <p:spPr/>
        <p:txBody>
          <a:bodyPr/>
          <a:lstStyle/>
          <a:p>
            <a:fld id="{F7866BD0-7F7F-5D4E-A1B0-606BD0E917DF}" type="slidenum">
              <a:rPr lang="en-US" smtClean="0"/>
              <a:t>18</a:t>
            </a:fld>
            <a:endParaRPr lang="en-US"/>
          </a:p>
        </p:txBody>
      </p:sp>
    </p:spTree>
    <p:extLst>
      <p:ext uri="{BB962C8B-B14F-4D97-AF65-F5344CB8AC3E}">
        <p14:creationId xmlns:p14="http://schemas.microsoft.com/office/powerpoint/2010/main" val="3348516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https://dy55nndrxke1w.cloudfront.net/file/24/.ZuLn47.Z3Oq7eJ.ZkJp.0QsoHD/Health_Passport_A4_Editable_2022.pdf</a:t>
            </a:r>
          </a:p>
        </p:txBody>
      </p:sp>
      <p:sp>
        <p:nvSpPr>
          <p:cNvPr id="4" name="Slide Number Placeholder 3"/>
          <p:cNvSpPr>
            <a:spLocks noGrp="1"/>
          </p:cNvSpPr>
          <p:nvPr>
            <p:ph type="sldNum" sz="quarter" idx="5"/>
          </p:nvPr>
        </p:nvSpPr>
        <p:spPr/>
        <p:txBody>
          <a:bodyPr/>
          <a:lstStyle/>
          <a:p>
            <a:fld id="{F7866BD0-7F7F-5D4E-A1B0-606BD0E917DF}" type="slidenum">
              <a:rPr lang="en-US" smtClean="0"/>
              <a:t>19</a:t>
            </a:fld>
            <a:endParaRPr lang="en-US"/>
          </a:p>
        </p:txBody>
      </p:sp>
    </p:spTree>
    <p:extLst>
      <p:ext uri="{BB962C8B-B14F-4D97-AF65-F5344CB8AC3E}">
        <p14:creationId xmlns:p14="http://schemas.microsoft.com/office/powerpoint/2010/main" val="3858800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7866BD0-7F7F-5D4E-A1B0-606BD0E917DF}" type="slidenum">
              <a:rPr lang="en-US" smtClean="0"/>
              <a:t>20</a:t>
            </a:fld>
            <a:endParaRPr lang="en-US"/>
          </a:p>
        </p:txBody>
      </p:sp>
    </p:spTree>
    <p:extLst>
      <p:ext uri="{BB962C8B-B14F-4D97-AF65-F5344CB8AC3E}">
        <p14:creationId xmlns:p14="http://schemas.microsoft.com/office/powerpoint/2010/main" val="188057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Voting Link: https://</a:t>
            </a:r>
            <a:r>
              <a:rPr lang="en-US" dirty="0" err="1"/>
              <a:t>www.menti.com</a:t>
            </a:r>
            <a:r>
              <a:rPr lang="en-US" dirty="0"/>
              <a:t>/alcqy16mm8n6</a:t>
            </a:r>
          </a:p>
          <a:p>
            <a:endParaRPr lang="en-US" dirty="0"/>
          </a:p>
          <a:p>
            <a:endParaRPr lang="en-US" dirty="0"/>
          </a:p>
        </p:txBody>
      </p:sp>
      <p:sp>
        <p:nvSpPr>
          <p:cNvPr id="4" name="Slide Number Placeholder 3"/>
          <p:cNvSpPr>
            <a:spLocks noGrp="1"/>
          </p:cNvSpPr>
          <p:nvPr>
            <p:ph type="sldNum" sz="quarter" idx="5"/>
          </p:nvPr>
        </p:nvSpPr>
        <p:spPr/>
        <p:txBody>
          <a:bodyPr/>
          <a:lstStyle/>
          <a:p>
            <a:fld id="{F7866BD0-7F7F-5D4E-A1B0-606BD0E917DF}" type="slidenum">
              <a:rPr lang="en-US" smtClean="0"/>
              <a:t>2</a:t>
            </a:fld>
            <a:endParaRPr lang="en-US"/>
          </a:p>
        </p:txBody>
      </p:sp>
    </p:spTree>
    <p:extLst>
      <p:ext uri="{BB962C8B-B14F-4D97-AF65-F5344CB8AC3E}">
        <p14:creationId xmlns:p14="http://schemas.microsoft.com/office/powerpoint/2010/main" val="1779783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66BD0-7F7F-5D4E-A1B0-606BD0E917DF}" type="slidenum">
              <a:rPr lang="en-US" smtClean="0"/>
              <a:t>21</a:t>
            </a:fld>
            <a:endParaRPr lang="en-US"/>
          </a:p>
        </p:txBody>
      </p:sp>
    </p:spTree>
    <p:extLst>
      <p:ext uri="{BB962C8B-B14F-4D97-AF65-F5344CB8AC3E}">
        <p14:creationId xmlns:p14="http://schemas.microsoft.com/office/powerpoint/2010/main" val="150669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 according to estimates from CDC’s Autism and Developmental Disabilities Monitoring (ADDM) Network</a:t>
            </a:r>
          </a:p>
          <a:p>
            <a:endParaRPr lang="en-US" dirty="0"/>
          </a:p>
          <a:p>
            <a:r>
              <a:rPr lang="en-US" dirty="0"/>
              <a:t>Source: https://</a:t>
            </a:r>
            <a:r>
              <a:rPr lang="en-US" dirty="0" err="1"/>
              <a:t>www.cdc.gov</a:t>
            </a:r>
            <a:r>
              <a:rPr lang="en-US" dirty="0"/>
              <a:t>/autism/data-research/</a:t>
            </a:r>
            <a:r>
              <a:rPr lang="en-US" dirty="0" err="1"/>
              <a:t>index.html</a:t>
            </a:r>
            <a:endParaRPr lang="en-US" dirty="0"/>
          </a:p>
          <a:p>
            <a:endParaRPr lang="en-US" dirty="0"/>
          </a:p>
          <a:p>
            <a:r>
              <a:rPr lang="en-US" dirty="0"/>
              <a:t>Last time 2022: About 1 in 44 children has been identified with ASD.  ASD is more than 4 times more common among boys than among girls. </a:t>
            </a:r>
          </a:p>
        </p:txBody>
      </p:sp>
      <p:sp>
        <p:nvSpPr>
          <p:cNvPr id="4" name="Slide Number Placeholder 3"/>
          <p:cNvSpPr>
            <a:spLocks noGrp="1"/>
          </p:cNvSpPr>
          <p:nvPr>
            <p:ph type="sldNum" sz="quarter" idx="5"/>
          </p:nvPr>
        </p:nvSpPr>
        <p:spPr/>
        <p:txBody>
          <a:bodyPr/>
          <a:lstStyle/>
          <a:p>
            <a:fld id="{F7866BD0-7F7F-5D4E-A1B0-606BD0E917DF}" type="slidenum">
              <a:rPr lang="en-US" smtClean="0"/>
              <a:t>3</a:t>
            </a:fld>
            <a:endParaRPr lang="en-US"/>
          </a:p>
        </p:txBody>
      </p:sp>
    </p:spTree>
    <p:extLst>
      <p:ext uri="{BB962C8B-B14F-4D97-AF65-F5344CB8AC3E}">
        <p14:creationId xmlns:p14="http://schemas.microsoft.com/office/powerpoint/2010/main" val="189373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percentage of children identiﬁed with ASD is higher in California compared to other sites where CDC tracks ASD for both 4-year-old and 8-year-old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children with ASD in California received their ﬁrst diagnosis at a younger age than in other sites. Additionally, the co-occurrence of intellectual disabilities is lower for both 4-year-old and 8-year-old children identiﬁed with ASDin California than in other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a:t>
            </a:r>
            <a:r>
              <a:rPr lang="en-US" dirty="0" err="1"/>
              <a:t>archive.cdc.gov</a:t>
            </a:r>
            <a:r>
              <a:rPr lang="en-US" dirty="0"/>
              <a:t>/#/</a:t>
            </a:r>
            <a:r>
              <a:rPr lang="en-US" dirty="0" err="1"/>
              <a:t>details?url</a:t>
            </a:r>
            <a:r>
              <a:rPr lang="en-US" dirty="0"/>
              <a:t>=https://</a:t>
            </a:r>
            <a:r>
              <a:rPr lang="en-US" dirty="0" err="1"/>
              <a:t>www.cdc.gov</a:t>
            </a:r>
            <a:r>
              <a:rPr lang="en-US" dirty="0"/>
              <a:t>/</a:t>
            </a:r>
            <a:r>
              <a:rPr lang="en-US" dirty="0" err="1"/>
              <a:t>ncbddd</a:t>
            </a:r>
            <a:r>
              <a:rPr lang="en-US" dirty="0"/>
              <a:t>/autism/</a:t>
            </a:r>
            <a:r>
              <a:rPr lang="en-US" dirty="0" err="1"/>
              <a:t>addm</a:t>
            </a:r>
            <a:r>
              <a:rPr lang="en-US" dirty="0"/>
              <a:t>-community-report/</a:t>
            </a:r>
            <a:r>
              <a:rPr lang="en-US" dirty="0" err="1"/>
              <a:t>california.html</a:t>
            </a:r>
            <a:endParaRPr lang="en-US" dirty="0"/>
          </a:p>
        </p:txBody>
      </p:sp>
      <p:sp>
        <p:nvSpPr>
          <p:cNvPr id="4" name="Slide Number Placeholder 3"/>
          <p:cNvSpPr>
            <a:spLocks noGrp="1"/>
          </p:cNvSpPr>
          <p:nvPr>
            <p:ph type="sldNum" sz="quarter" idx="5"/>
          </p:nvPr>
        </p:nvSpPr>
        <p:spPr/>
        <p:txBody>
          <a:bodyPr/>
          <a:lstStyle/>
          <a:p>
            <a:fld id="{F7866BD0-7F7F-5D4E-A1B0-606BD0E917DF}" type="slidenum">
              <a:rPr lang="en-US" smtClean="0"/>
              <a:t>4</a:t>
            </a:fld>
            <a:endParaRPr lang="en-US"/>
          </a:p>
        </p:txBody>
      </p:sp>
    </p:spTree>
    <p:extLst>
      <p:ext uri="{BB962C8B-B14F-4D97-AF65-F5344CB8AC3E}">
        <p14:creationId xmlns:p14="http://schemas.microsoft.com/office/powerpoint/2010/main" val="60864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DSM 5 = Diagnostic and Statistical Manual of Mental Disorders, Fifth Edition</a:t>
            </a:r>
          </a:p>
          <a:p>
            <a:endParaRPr lang="en-US" dirty="0"/>
          </a:p>
          <a:p>
            <a:r>
              <a:rPr lang="en-US" dirty="0"/>
              <a:t>A</a:t>
            </a:r>
          </a:p>
          <a:p>
            <a:r>
              <a:rPr lang="en-US" dirty="0"/>
              <a:t>1. Deficits in social-emotional reciprocity, ranging, for </a:t>
            </a:r>
            <a:r>
              <a:rPr lang="en-US" dirty="0" err="1"/>
              <a:t>example,from</a:t>
            </a:r>
            <a:r>
              <a:rPr lang="en-US" dirty="0"/>
              <a:t> abnormal social approach and  failure of normal back-and-forth conversation; to reduced sharing of interests, emotions, or affect; to  failure to initiate or respond to social interactions. </a:t>
            </a:r>
          </a:p>
          <a:p>
            <a:r>
              <a:rPr lang="en-US" dirty="0"/>
              <a:t>2. Deficits in nonverbal communicative behaviors used for social interaction, ranging, for example, from  poorly integrated verbal and nonverbal communication; to abnormalities in eye contact and body  language or deficits in understanding and use of gestures; to a total lack of facial expressions and  nonverbal communication. </a:t>
            </a:r>
          </a:p>
          <a:p>
            <a:r>
              <a:rPr lang="en-US" dirty="0"/>
              <a:t>3. Deficits in developing, maintaining, and understanding relationships, ranging, for example, from  difficulties adjusting behavior to suit various social contexts; to difficulties in sharing imaginative play  or in making friends; to absence of interest in peers.</a:t>
            </a:r>
          </a:p>
          <a:p>
            <a:endParaRPr lang="en-US" dirty="0"/>
          </a:p>
          <a:p>
            <a:r>
              <a:rPr lang="en-US" dirty="0"/>
              <a:t>B</a:t>
            </a:r>
          </a:p>
          <a:p>
            <a:r>
              <a:rPr lang="en-US" dirty="0"/>
              <a:t>1. Stereotyped or repetitive motor movements, use of objects, or speech (e.g., simple motor  stereotypies, lining up toys or flipping objects, echolalia, idiosyncratic phrases).</a:t>
            </a:r>
          </a:p>
          <a:p>
            <a:r>
              <a:rPr lang="en-US" dirty="0"/>
              <a:t>2. Insistence on sameness, inflexible adherence to routines, or ritualized patterns of verbal or nonverbal  behavior (e.g., extreme distress at small changes, difficulties with transitions, rigid thinking patterns,  greeting rituals, need to take same route or eat same food every day).</a:t>
            </a:r>
          </a:p>
          <a:p>
            <a:r>
              <a:rPr lang="en-US" dirty="0"/>
              <a:t>3. Highly restricted, fixated interests that are abnormal in intensity or focus (e.g., strong attachment to or  preoccupation with unusual objects, excessively circumscribed or perseverative interests).</a:t>
            </a:r>
          </a:p>
          <a:p>
            <a:r>
              <a:rPr lang="en-US" dirty="0"/>
              <a:t>4. Hyper-or hypo reactivity to sensory input or unusual interest in sensory aspects of the environment (e.g., apparent indifference to pain/temperature, adverse response to specific sounds or textures,  excessive smelling or touching of objects, visual fascination with lights or movement).</a:t>
            </a:r>
          </a:p>
          <a:p>
            <a:endParaRPr lang="en-US" dirty="0"/>
          </a:p>
          <a:p>
            <a:r>
              <a:rPr lang="en-US" dirty="0"/>
              <a:t>Symptoms must be present in the early developmental period, but may not become apparent until social demands exceed limited capacity or may be masked by learned strategies later in life.</a:t>
            </a:r>
          </a:p>
          <a:p>
            <a:r>
              <a:rPr lang="en-US" dirty="0"/>
              <a:t>Symptoms cause clinically significant impairment in social, occupational, or other important areas of current functioning.</a:t>
            </a:r>
          </a:p>
          <a:p>
            <a:endParaRPr lang="en-US" dirty="0"/>
          </a:p>
          <a:p>
            <a:r>
              <a:rPr lang="en-US" dirty="0"/>
              <a:t>Severity relates to</a:t>
            </a:r>
          </a:p>
          <a:p>
            <a:r>
              <a:rPr lang="en-US" dirty="0"/>
              <a:t>• with or without language impairment</a:t>
            </a:r>
          </a:p>
          <a:p>
            <a:r>
              <a:rPr lang="en-US" dirty="0"/>
              <a:t>• with or without intellectual disability</a:t>
            </a:r>
          </a:p>
          <a:p>
            <a:endParaRPr lang="en-US" dirty="0"/>
          </a:p>
          <a:p>
            <a:r>
              <a:rPr lang="en-US" dirty="0"/>
              <a:t>Level of support needed</a:t>
            </a:r>
          </a:p>
          <a:p>
            <a:r>
              <a:rPr lang="en-US" dirty="0"/>
              <a:t>• 1 require support</a:t>
            </a:r>
          </a:p>
          <a:p>
            <a:r>
              <a:rPr lang="en-US" dirty="0"/>
              <a:t>• 2 requires significant support</a:t>
            </a:r>
          </a:p>
          <a:p>
            <a:r>
              <a:rPr lang="en-US" dirty="0"/>
              <a:t>• 3 requires very significant support</a:t>
            </a:r>
          </a:p>
        </p:txBody>
      </p:sp>
      <p:sp>
        <p:nvSpPr>
          <p:cNvPr id="4" name="Slide Number Placeholder 3"/>
          <p:cNvSpPr>
            <a:spLocks noGrp="1"/>
          </p:cNvSpPr>
          <p:nvPr>
            <p:ph type="sldNum" sz="quarter" idx="5"/>
          </p:nvPr>
        </p:nvSpPr>
        <p:spPr/>
        <p:txBody>
          <a:bodyPr/>
          <a:lstStyle/>
          <a:p>
            <a:fld id="{F7866BD0-7F7F-5D4E-A1B0-606BD0E917DF}" type="slidenum">
              <a:rPr lang="en-US" smtClean="0"/>
              <a:t>6</a:t>
            </a:fld>
            <a:endParaRPr lang="en-US"/>
          </a:p>
        </p:txBody>
      </p:sp>
    </p:spTree>
    <p:extLst>
      <p:ext uri="{BB962C8B-B14F-4D97-AF65-F5344CB8AC3E}">
        <p14:creationId xmlns:p14="http://schemas.microsoft.com/office/powerpoint/2010/main" val="233932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Kouo</a:t>
            </a:r>
            <a:r>
              <a:rPr lang="en-US" sz="1200" dirty="0">
                <a:effectLst/>
                <a:latin typeface="Calibri" panose="020F0502020204030204" pitchFamily="34" charset="0"/>
                <a:ea typeface="Calibri" panose="020F0502020204030204" pitchFamily="34" charset="0"/>
                <a:cs typeface="Times New Roman" panose="02020603050405020304" pitchFamily="18" charset="0"/>
              </a:rPr>
              <a:t> &amp;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Kouo</a:t>
            </a:r>
            <a:r>
              <a:rPr lang="en-US" sz="1200" dirty="0">
                <a:effectLst/>
                <a:latin typeface="Calibri" panose="020F0502020204030204" pitchFamily="34" charset="0"/>
                <a:ea typeface="Calibri" panose="020F0502020204030204" pitchFamily="34" charset="0"/>
                <a:cs typeface="Times New Roman" panose="02020603050405020304" pitchFamily="18" charset="0"/>
              </a:rPr>
              <a:t>, 2021)</a:t>
            </a:r>
          </a:p>
          <a:p>
            <a:endParaRPr lang="en-US" dirty="0"/>
          </a:p>
        </p:txBody>
      </p:sp>
      <p:sp>
        <p:nvSpPr>
          <p:cNvPr id="4" name="Slide Number Placeholder 3"/>
          <p:cNvSpPr>
            <a:spLocks noGrp="1"/>
          </p:cNvSpPr>
          <p:nvPr>
            <p:ph type="sldNum" sz="quarter" idx="5"/>
          </p:nvPr>
        </p:nvSpPr>
        <p:spPr/>
        <p:txBody>
          <a:bodyPr/>
          <a:lstStyle/>
          <a:p>
            <a:fld id="{F7866BD0-7F7F-5D4E-A1B0-606BD0E917DF}" type="slidenum">
              <a:rPr lang="en-US" smtClean="0"/>
              <a:t>7</a:t>
            </a:fld>
            <a:endParaRPr lang="en-US"/>
          </a:p>
        </p:txBody>
      </p:sp>
    </p:spTree>
    <p:extLst>
      <p:ext uri="{BB962C8B-B14F-4D97-AF65-F5344CB8AC3E}">
        <p14:creationId xmlns:p14="http://schemas.microsoft.com/office/powerpoint/2010/main" val="3488797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ource Sans Variable"/>
              </a:rPr>
              <a:t>The Social Model views disability as a consequence of environmental, social and attitudinal barriers that may prevent people from fully participating in society.</a:t>
            </a:r>
            <a:br>
              <a:rPr lang="en-US" dirty="0"/>
            </a:br>
            <a:br>
              <a:rPr lang="en-US" dirty="0"/>
            </a:br>
            <a:r>
              <a:rPr lang="en-US" b="0" i="0" dirty="0">
                <a:solidFill>
                  <a:srgbClr val="000000"/>
                </a:solidFill>
                <a:effectLst/>
                <a:latin typeface="Source Sans Variable"/>
              </a:rPr>
              <a:t>The Medical Model views disability as resulting from an individual person's physical or mental limitations, and is not connected to the social or geographical environments. The Medical Model focuses on finding a "cure" or making a person more "normal."</a:t>
            </a:r>
            <a:endParaRPr lang="en-US" dirty="0"/>
          </a:p>
          <a:p>
            <a:endParaRPr lang="en-US" dirty="0"/>
          </a:p>
          <a:p>
            <a:r>
              <a:rPr lang="en-US" dirty="0"/>
              <a:t>https://</a:t>
            </a:r>
            <a:r>
              <a:rPr lang="en-US" dirty="0" err="1"/>
              <a:t>aec.uoregon.edu</a:t>
            </a:r>
            <a:r>
              <a:rPr lang="en-US" dirty="0"/>
              <a:t>/content/medical-and-social-models-disability</a:t>
            </a:r>
          </a:p>
          <a:p>
            <a:r>
              <a:rPr lang="en-US" dirty="0"/>
              <a:t>https://</a:t>
            </a:r>
            <a:r>
              <a:rPr lang="en-US" dirty="0" err="1"/>
              <a:t>www.neurodivercitysg.com</a:t>
            </a:r>
            <a:r>
              <a:rPr lang="en-US" dirty="0"/>
              <a:t>/medical-model-vs-social-</a:t>
            </a:r>
            <a:r>
              <a:rPr lang="en-US" dirty="0" err="1"/>
              <a:t>model.html</a:t>
            </a:r>
            <a:endParaRPr lang="en-US" dirty="0"/>
          </a:p>
        </p:txBody>
      </p:sp>
      <p:sp>
        <p:nvSpPr>
          <p:cNvPr id="4" name="Slide Number Placeholder 3"/>
          <p:cNvSpPr>
            <a:spLocks noGrp="1"/>
          </p:cNvSpPr>
          <p:nvPr>
            <p:ph type="sldNum" sz="quarter" idx="5"/>
          </p:nvPr>
        </p:nvSpPr>
        <p:spPr/>
        <p:txBody>
          <a:bodyPr/>
          <a:lstStyle/>
          <a:p>
            <a:fld id="{F7866BD0-7F7F-5D4E-A1B0-606BD0E917DF}" type="slidenum">
              <a:rPr lang="en-US" smtClean="0"/>
              <a:t>8</a:t>
            </a:fld>
            <a:endParaRPr lang="en-US"/>
          </a:p>
        </p:txBody>
      </p:sp>
    </p:spTree>
    <p:extLst>
      <p:ext uri="{BB962C8B-B14F-4D97-AF65-F5344CB8AC3E}">
        <p14:creationId xmlns:p14="http://schemas.microsoft.com/office/powerpoint/2010/main" val="333582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66BD0-7F7F-5D4E-A1B0-606BD0E917DF}" type="slidenum">
              <a:rPr lang="en-US" smtClean="0"/>
              <a:t>9</a:t>
            </a:fld>
            <a:endParaRPr lang="en-US"/>
          </a:p>
        </p:txBody>
      </p:sp>
    </p:spTree>
    <p:extLst>
      <p:ext uri="{BB962C8B-B14F-4D97-AF65-F5344CB8AC3E}">
        <p14:creationId xmlns:p14="http://schemas.microsoft.com/office/powerpoint/2010/main" val="318706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66BD0-7F7F-5D4E-A1B0-606BD0E917DF}" type="slidenum">
              <a:rPr lang="en-US" smtClean="0"/>
              <a:t>10</a:t>
            </a:fld>
            <a:endParaRPr lang="en-US"/>
          </a:p>
        </p:txBody>
      </p:sp>
    </p:spTree>
    <p:extLst>
      <p:ext uri="{BB962C8B-B14F-4D97-AF65-F5344CB8AC3E}">
        <p14:creationId xmlns:p14="http://schemas.microsoft.com/office/powerpoint/2010/main" val="351979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705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C52C72-DE31-F449-A4ED-4C594FD91407}" type="datetimeFigureOut">
              <a:rPr lang="en-US" smtClean="0"/>
              <a:pPr/>
              <a:t>4/28/2025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887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62726E-379B-B349-9EED-81ED093FA806}" type="datetimeFigureOut">
              <a:rPr lang="en-US" smtClean="0"/>
              <a:pPr/>
              <a:t>4/28/2025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6297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043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9844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7302355-E14B-8545-A8F8-0FE83CC9D524}" type="datetimeFigureOut">
              <a:rPr lang="en-US" smtClean="0"/>
              <a:pPr/>
              <a:t>4/28/2025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81935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2640F58-564D-2B4F-AE67-E407BA4FCF45}" type="datetimeFigureOut">
              <a:rPr lang="en-US" smtClean="0"/>
              <a:pPr/>
              <a:t>4/28/2025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54050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F13A34C8-038E-2045-AF43-DF7DBB8E0E9E}" type="datetimeFigureOut">
              <a:rPr lang="en-US" smtClean="0"/>
              <a:pPr/>
              <a:t>4/28/2025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602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18C68F-D26B-8F47-958C-23B49CF8A634}" type="datetimeFigureOut">
              <a:rPr lang="en-US" smtClean="0"/>
              <a:pPr/>
              <a:t>4/28/2025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75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0DF5E60-9974-AC48-9591-99C2BB44B7CF}" type="datetimeFigureOut">
              <a:rPr lang="en-US" smtClean="0"/>
              <a:pPr/>
              <a:t>4/28/2025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710632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9B482E8-6E0E-1B4F-B1FD-C69DB9E858D9}" type="datetimeFigureOut">
              <a:rPr lang="en-US" smtClean="0"/>
              <a:pPr/>
              <a:t>4/28/2025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78120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09B482E8-6E0E-1B4F-B1FD-C69DB9E858D9}" type="datetimeFigureOut">
              <a:rPr lang="en-US" smtClean="0"/>
              <a:pPr/>
              <a:t>4/28/2025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7785122"/>
      </p:ext>
    </p:extLst>
  </p:cSld>
  <p:clrMap bg1="dk1" tx1="lt1" bg2="dk2" tx2="lt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7E33-3F3A-433A-3844-9387382E0DFC}"/>
              </a:ext>
            </a:extLst>
          </p:cNvPr>
          <p:cNvSpPr>
            <a:spLocks noGrp="1"/>
          </p:cNvSpPr>
          <p:nvPr>
            <p:ph type="ctrTitle"/>
          </p:nvPr>
        </p:nvSpPr>
        <p:spPr/>
        <p:txBody>
          <a:bodyPr>
            <a:normAutofit fontScale="90000"/>
          </a:bodyPr>
          <a:lstStyle/>
          <a:p>
            <a:r>
              <a:rPr lang="en-US" dirty="0"/>
              <a:t>Best practices for supporting individuals with autism spectrum disorder</a:t>
            </a:r>
          </a:p>
        </p:txBody>
      </p:sp>
      <p:sp>
        <p:nvSpPr>
          <p:cNvPr id="3" name="Subtitle 2">
            <a:extLst>
              <a:ext uri="{FF2B5EF4-FFF2-40B4-BE49-F238E27FC236}">
                <a16:creationId xmlns:a16="http://schemas.microsoft.com/office/drawing/2014/main" id="{DC6F0240-1478-CB4A-09E2-12946823E83E}"/>
              </a:ext>
            </a:extLst>
          </p:cNvPr>
          <p:cNvSpPr>
            <a:spLocks noGrp="1"/>
          </p:cNvSpPr>
          <p:nvPr>
            <p:ph type="subTitle" idx="1"/>
          </p:nvPr>
        </p:nvSpPr>
        <p:spPr/>
        <p:txBody>
          <a:bodyPr/>
          <a:lstStyle/>
          <a:p>
            <a:r>
              <a:rPr lang="en-US" dirty="0"/>
              <a:t>Sophie Maleng, MN, ARNP</a:t>
            </a:r>
          </a:p>
        </p:txBody>
      </p:sp>
    </p:spTree>
    <p:extLst>
      <p:ext uri="{BB962C8B-B14F-4D97-AF65-F5344CB8AC3E}">
        <p14:creationId xmlns:p14="http://schemas.microsoft.com/office/powerpoint/2010/main" val="15042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E437-B535-6AB5-917B-3AFC62598A23}"/>
              </a:ext>
            </a:extLst>
          </p:cNvPr>
          <p:cNvSpPr>
            <a:spLocks noGrp="1"/>
          </p:cNvSpPr>
          <p:nvPr>
            <p:ph type="title"/>
          </p:nvPr>
        </p:nvSpPr>
        <p:spPr/>
        <p:txBody>
          <a:bodyPr/>
          <a:lstStyle/>
          <a:p>
            <a:r>
              <a:rPr lang="en-US" dirty="0"/>
              <a:t>3 Key Areas To Consider for Better Care </a:t>
            </a:r>
          </a:p>
        </p:txBody>
      </p:sp>
      <p:graphicFrame>
        <p:nvGraphicFramePr>
          <p:cNvPr id="5" name="Content Placeholder 2">
            <a:extLst>
              <a:ext uri="{FF2B5EF4-FFF2-40B4-BE49-F238E27FC236}">
                <a16:creationId xmlns:a16="http://schemas.microsoft.com/office/drawing/2014/main" id="{36DE746E-9C22-3975-21A4-87F408BBDCF9}"/>
              </a:ext>
            </a:extLst>
          </p:cNvPr>
          <p:cNvGraphicFramePr>
            <a:graphicFrameLocks noGrp="1"/>
          </p:cNvGraphicFramePr>
          <p:nvPr>
            <p:ph idx="1"/>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7148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4DA05E1-7869-4FBE-837E-1B62E9D78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89BAAE7D-1EA6-4D3B-96B5-43F5B6178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7" name="Rectangle 26">
            <a:extLst>
              <a:ext uri="{FF2B5EF4-FFF2-40B4-BE49-F238E27FC236}">
                <a16:creationId xmlns:a16="http://schemas.microsoft.com/office/drawing/2014/main" id="{3CD47BD6-B753-40AF-80C8-F8DFCC548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B67A1B2-B419-43BE-A0CA-9E2404A1A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A80FC75-DE65-A22D-0525-53DA885BB998}"/>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4600" spc="-100"/>
              <a:t>Thought Experiment: Mentimeter</a:t>
            </a:r>
            <a:br>
              <a:rPr lang="en-US" sz="4600" spc="-100"/>
            </a:br>
            <a:endParaRPr lang="en-US" sz="4600" spc="-100"/>
          </a:p>
        </p:txBody>
      </p:sp>
      <p:pic>
        <p:nvPicPr>
          <p:cNvPr id="5" name="Picture 4" descr="Qr code&#10;&#10;Description automatically generated">
            <a:extLst>
              <a:ext uri="{FF2B5EF4-FFF2-40B4-BE49-F238E27FC236}">
                <a16:creationId xmlns:a16="http://schemas.microsoft.com/office/drawing/2014/main" id="{F6DEE003-FEE9-8878-6A70-354FAE673459}"/>
              </a:ext>
            </a:extLst>
          </p:cNvPr>
          <p:cNvPicPr>
            <a:picLocks noChangeAspect="1"/>
          </p:cNvPicPr>
          <p:nvPr/>
        </p:nvPicPr>
        <p:blipFill>
          <a:blip r:embed="rId3"/>
          <a:stretch>
            <a:fillRect/>
          </a:stretch>
        </p:blipFill>
        <p:spPr>
          <a:xfrm>
            <a:off x="4659130" y="1448982"/>
            <a:ext cx="7168260" cy="3458684"/>
          </a:xfrm>
          <a:prstGeom prst="rect">
            <a:avLst/>
          </a:prstGeom>
        </p:spPr>
      </p:pic>
      <p:sp>
        <p:nvSpPr>
          <p:cNvPr id="31" name="Rectangle 30">
            <a:extLst>
              <a:ext uri="{FF2B5EF4-FFF2-40B4-BE49-F238E27FC236}">
                <a16:creationId xmlns:a16="http://schemas.microsoft.com/office/drawing/2014/main" id="{DE981F49-E49B-4139-932F-55F09B423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44902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40A5-ED75-39C2-CF45-7508C75828EA}"/>
              </a:ext>
            </a:extLst>
          </p:cNvPr>
          <p:cNvSpPr>
            <a:spLocks noGrp="1"/>
          </p:cNvSpPr>
          <p:nvPr>
            <p:ph type="title"/>
          </p:nvPr>
        </p:nvSpPr>
        <p:spPr>
          <a:xfrm>
            <a:off x="119354" y="1128408"/>
            <a:ext cx="3178649" cy="4601183"/>
          </a:xfrm>
        </p:spPr>
        <p:txBody>
          <a:bodyPr/>
          <a:lstStyle/>
          <a:p>
            <a:r>
              <a:rPr lang="en-US" dirty="0"/>
              <a:t>Communication</a:t>
            </a:r>
          </a:p>
        </p:txBody>
      </p:sp>
      <p:graphicFrame>
        <p:nvGraphicFramePr>
          <p:cNvPr id="5" name="Content Placeholder 2">
            <a:extLst>
              <a:ext uri="{FF2B5EF4-FFF2-40B4-BE49-F238E27FC236}">
                <a16:creationId xmlns:a16="http://schemas.microsoft.com/office/drawing/2014/main" id="{0FC2A169-147C-ADCE-8DE2-D9E2B18AFAB2}"/>
              </a:ext>
            </a:extLst>
          </p:cNvPr>
          <p:cNvGraphicFramePr>
            <a:graphicFrameLocks noGrp="1"/>
          </p:cNvGraphicFramePr>
          <p:nvPr>
            <p:ph idx="1"/>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3493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B2CF43E-F836-EA7D-600A-3650DCA22362}"/>
              </a:ext>
            </a:extLst>
          </p:cNvPr>
          <p:cNvSpPr>
            <a:spLocks noGrp="1"/>
          </p:cNvSpPr>
          <p:nvPr>
            <p:ph type="title"/>
          </p:nvPr>
        </p:nvSpPr>
        <p:spPr>
          <a:xfrm>
            <a:off x="1600754" y="1087374"/>
            <a:ext cx="8983489" cy="1000978"/>
          </a:xfrm>
        </p:spPr>
        <p:txBody>
          <a:bodyPr>
            <a:normAutofit/>
          </a:bodyPr>
          <a:lstStyle/>
          <a:p>
            <a:r>
              <a:rPr lang="en-US" dirty="0"/>
              <a:t>Communication Tips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77E6E56-4248-1A5A-F042-2101E0D978FF}"/>
              </a:ext>
            </a:extLst>
          </p:cNvPr>
          <p:cNvSpPr>
            <a:spLocks noGrp="1"/>
          </p:cNvSpPr>
          <p:nvPr>
            <p:ph idx="1"/>
          </p:nvPr>
        </p:nvSpPr>
        <p:spPr>
          <a:xfrm>
            <a:off x="1600753" y="2535446"/>
            <a:ext cx="8983489" cy="3554457"/>
          </a:xfrm>
        </p:spPr>
        <p:txBody>
          <a:bodyPr>
            <a:normAutofit/>
          </a:bodyPr>
          <a:lstStyle/>
          <a:p>
            <a:r>
              <a:rPr lang="en-US" dirty="0">
                <a:solidFill>
                  <a:schemeClr val="tx1"/>
                </a:solidFill>
              </a:rPr>
              <a:t>Use plain language.</a:t>
            </a:r>
          </a:p>
          <a:p>
            <a:pPr lvl="1"/>
            <a:r>
              <a:rPr lang="en-US" dirty="0">
                <a:solidFill>
                  <a:schemeClr val="tx1"/>
                </a:solidFill>
              </a:rPr>
              <a:t>Familiar everyday words</a:t>
            </a:r>
          </a:p>
          <a:p>
            <a:pPr lvl="1"/>
            <a:r>
              <a:rPr lang="en-US" dirty="0">
                <a:solidFill>
                  <a:schemeClr val="tx1"/>
                </a:solidFill>
              </a:rPr>
              <a:t>Short and simple sentences</a:t>
            </a:r>
          </a:p>
          <a:p>
            <a:pPr lvl="1"/>
            <a:r>
              <a:rPr lang="en-US" dirty="0">
                <a:solidFill>
                  <a:schemeClr val="tx1"/>
                </a:solidFill>
              </a:rPr>
              <a:t>Active voice (not passive)</a:t>
            </a:r>
          </a:p>
          <a:p>
            <a:r>
              <a:rPr lang="en-US" dirty="0">
                <a:solidFill>
                  <a:schemeClr val="tx1"/>
                </a:solidFill>
              </a:rPr>
              <a:t>Allow extra time for the client to process.</a:t>
            </a:r>
          </a:p>
          <a:p>
            <a:r>
              <a:rPr lang="en-US" dirty="0">
                <a:solidFill>
                  <a:schemeClr val="tx1"/>
                </a:solidFill>
              </a:rPr>
              <a:t>Learn what your client’s special interests are.</a:t>
            </a:r>
          </a:p>
          <a:p>
            <a:r>
              <a:rPr lang="en-US" dirty="0">
                <a:solidFill>
                  <a:schemeClr val="tx1"/>
                </a:solidFill>
              </a:rPr>
              <a:t>Consider doing demonstrations.</a:t>
            </a:r>
          </a:p>
          <a:p>
            <a:r>
              <a:rPr lang="en-US" dirty="0">
                <a:solidFill>
                  <a:schemeClr val="tx1"/>
                </a:solidFill>
              </a:rPr>
              <a:t>Use visuals.</a:t>
            </a:r>
          </a:p>
        </p:txBody>
      </p:sp>
    </p:spTree>
    <p:extLst>
      <p:ext uri="{BB962C8B-B14F-4D97-AF65-F5344CB8AC3E}">
        <p14:creationId xmlns:p14="http://schemas.microsoft.com/office/powerpoint/2010/main" val="79712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C7F651C-5426-4673-BBE4-926A14C43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689E77FC-7E9C-4E2C-AE35-51E73F1A0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5" name="Rectangle 24">
            <a:extLst>
              <a:ext uri="{FF2B5EF4-FFF2-40B4-BE49-F238E27FC236}">
                <a16:creationId xmlns:a16="http://schemas.microsoft.com/office/drawing/2014/main" id="{EC320B47-AE28-4602-BA3B-58949727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4D9CC33-34CC-4707-851E-FC5A26C6E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FD0A7FA-A22D-880A-8ED1-3B86981ACCD4}"/>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4000" spc="-100" dirty="0"/>
              <a:t>Visuals</a:t>
            </a:r>
          </a:p>
        </p:txBody>
      </p:sp>
      <p:pic>
        <p:nvPicPr>
          <p:cNvPr id="7" name="Picture 6" descr="A picture containing diagram&#10;&#10;Description automatically generated">
            <a:extLst>
              <a:ext uri="{FF2B5EF4-FFF2-40B4-BE49-F238E27FC236}">
                <a16:creationId xmlns:a16="http://schemas.microsoft.com/office/drawing/2014/main" id="{F525E607-84EE-A312-3EB4-D7E1D0B8F9BB}"/>
              </a:ext>
            </a:extLst>
          </p:cNvPr>
          <p:cNvPicPr>
            <a:picLocks noChangeAspect="1"/>
          </p:cNvPicPr>
          <p:nvPr/>
        </p:nvPicPr>
        <p:blipFill>
          <a:blip r:embed="rId3"/>
          <a:stretch>
            <a:fillRect/>
          </a:stretch>
        </p:blipFill>
        <p:spPr>
          <a:xfrm>
            <a:off x="379611" y="1361009"/>
            <a:ext cx="6496128" cy="2078761"/>
          </a:xfrm>
          <a:prstGeom prst="rect">
            <a:avLst/>
          </a:prstGeom>
        </p:spPr>
      </p:pic>
      <p:pic>
        <p:nvPicPr>
          <p:cNvPr id="5" name="Content Placeholder 4" descr="A picture containing arrow&#10;&#10;Description automatically generated">
            <a:extLst>
              <a:ext uri="{FF2B5EF4-FFF2-40B4-BE49-F238E27FC236}">
                <a16:creationId xmlns:a16="http://schemas.microsoft.com/office/drawing/2014/main" id="{0AED73A3-3233-72B6-B800-BA552DDABDFA}"/>
              </a:ext>
            </a:extLst>
          </p:cNvPr>
          <p:cNvPicPr>
            <a:picLocks noGrp="1" noChangeAspect="1"/>
          </p:cNvPicPr>
          <p:nvPr>
            <p:ph idx="1"/>
          </p:nvPr>
        </p:nvPicPr>
        <p:blipFill>
          <a:blip r:embed="rId4"/>
          <a:stretch>
            <a:fillRect/>
          </a:stretch>
        </p:blipFill>
        <p:spPr>
          <a:xfrm>
            <a:off x="7255350" y="266232"/>
            <a:ext cx="4635743" cy="6119794"/>
          </a:xfrm>
          <a:prstGeom prst="rect">
            <a:avLst/>
          </a:prstGeom>
        </p:spPr>
      </p:pic>
    </p:spTree>
    <p:extLst>
      <p:ext uri="{BB962C8B-B14F-4D97-AF65-F5344CB8AC3E}">
        <p14:creationId xmlns:p14="http://schemas.microsoft.com/office/powerpoint/2010/main" val="400134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B9DB7-A558-80EB-9247-7C979820BCAA}"/>
              </a:ext>
            </a:extLst>
          </p:cNvPr>
          <p:cNvSpPr>
            <a:spLocks noGrp="1"/>
          </p:cNvSpPr>
          <p:nvPr>
            <p:ph type="title"/>
          </p:nvPr>
        </p:nvSpPr>
        <p:spPr/>
        <p:txBody>
          <a:bodyPr/>
          <a:lstStyle/>
          <a:p>
            <a:r>
              <a:rPr lang="en-US" dirty="0"/>
              <a:t>Difficulty with change or novelty</a:t>
            </a:r>
          </a:p>
        </p:txBody>
      </p:sp>
      <p:sp>
        <p:nvSpPr>
          <p:cNvPr id="3" name="Content Placeholder 2">
            <a:extLst>
              <a:ext uri="{FF2B5EF4-FFF2-40B4-BE49-F238E27FC236}">
                <a16:creationId xmlns:a16="http://schemas.microsoft.com/office/drawing/2014/main" id="{4CE69D66-B584-69B8-7108-7301764C8986}"/>
              </a:ext>
            </a:extLst>
          </p:cNvPr>
          <p:cNvSpPr>
            <a:spLocks noGrp="1"/>
          </p:cNvSpPr>
          <p:nvPr>
            <p:ph idx="1"/>
          </p:nvPr>
        </p:nvSpPr>
        <p:spPr>
          <a:xfrm>
            <a:off x="3880420" y="5077774"/>
            <a:ext cx="7315200" cy="1468504"/>
          </a:xfrm>
        </p:spPr>
        <p:txBody>
          <a:bodyPr/>
          <a:lstStyle/>
          <a:p>
            <a:r>
              <a:rPr lang="en-US" dirty="0"/>
              <a:t>Explain to the client what will happen during your visit</a:t>
            </a:r>
          </a:p>
          <a:p>
            <a:r>
              <a:rPr lang="en-US" dirty="0"/>
              <a:t>Develop a routine for the client when possible for managing their asthma</a:t>
            </a:r>
          </a:p>
        </p:txBody>
      </p:sp>
      <p:pic>
        <p:nvPicPr>
          <p:cNvPr id="5" name="Picture 4" descr="Graphical user interface, text, application&#10;&#10;Description automatically generated">
            <a:extLst>
              <a:ext uri="{FF2B5EF4-FFF2-40B4-BE49-F238E27FC236}">
                <a16:creationId xmlns:a16="http://schemas.microsoft.com/office/drawing/2014/main" id="{317C9D95-28E9-9532-2945-ECA2809A1CE3}"/>
              </a:ext>
            </a:extLst>
          </p:cNvPr>
          <p:cNvPicPr>
            <a:picLocks noChangeAspect="1"/>
          </p:cNvPicPr>
          <p:nvPr/>
        </p:nvPicPr>
        <p:blipFill>
          <a:blip r:embed="rId3"/>
          <a:stretch>
            <a:fillRect/>
          </a:stretch>
        </p:blipFill>
        <p:spPr>
          <a:xfrm>
            <a:off x="7876459" y="476592"/>
            <a:ext cx="4062622" cy="4601182"/>
          </a:xfrm>
          <a:prstGeom prst="rect">
            <a:avLst/>
          </a:prstGeom>
        </p:spPr>
      </p:pic>
      <p:pic>
        <p:nvPicPr>
          <p:cNvPr id="7" name="Picture 6" descr="A screenshot of a website&#10;&#10;Description automatically generated with low confidence">
            <a:extLst>
              <a:ext uri="{FF2B5EF4-FFF2-40B4-BE49-F238E27FC236}">
                <a16:creationId xmlns:a16="http://schemas.microsoft.com/office/drawing/2014/main" id="{8AB154B0-FA94-B370-D601-E688CD64CDEE}"/>
              </a:ext>
            </a:extLst>
          </p:cNvPr>
          <p:cNvPicPr>
            <a:picLocks noChangeAspect="1"/>
          </p:cNvPicPr>
          <p:nvPr/>
        </p:nvPicPr>
        <p:blipFill>
          <a:blip r:embed="rId4"/>
          <a:stretch>
            <a:fillRect/>
          </a:stretch>
        </p:blipFill>
        <p:spPr>
          <a:xfrm>
            <a:off x="3465200" y="796752"/>
            <a:ext cx="4280811" cy="3808702"/>
          </a:xfrm>
          <a:prstGeom prst="rect">
            <a:avLst/>
          </a:prstGeom>
        </p:spPr>
      </p:pic>
    </p:spTree>
    <p:extLst>
      <p:ext uri="{BB962C8B-B14F-4D97-AF65-F5344CB8AC3E}">
        <p14:creationId xmlns:p14="http://schemas.microsoft.com/office/powerpoint/2010/main" val="1430546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148F-EA5A-8309-915A-B80FD12B1180}"/>
              </a:ext>
            </a:extLst>
          </p:cNvPr>
          <p:cNvSpPr>
            <a:spLocks noGrp="1"/>
          </p:cNvSpPr>
          <p:nvPr>
            <p:ph type="title"/>
          </p:nvPr>
        </p:nvSpPr>
        <p:spPr>
          <a:xfrm>
            <a:off x="252919" y="1123837"/>
            <a:ext cx="2947482" cy="4601183"/>
          </a:xfrm>
        </p:spPr>
        <p:txBody>
          <a:bodyPr>
            <a:normAutofit/>
          </a:bodyPr>
          <a:lstStyle/>
          <a:p>
            <a:r>
              <a:rPr lang="en-US"/>
              <a:t>Sensory Issues</a:t>
            </a:r>
            <a:endParaRPr lang="en-US" dirty="0"/>
          </a:p>
        </p:txBody>
      </p:sp>
      <p:sp>
        <p:nvSpPr>
          <p:cNvPr id="3" name="Content Placeholder 2">
            <a:extLst>
              <a:ext uri="{FF2B5EF4-FFF2-40B4-BE49-F238E27FC236}">
                <a16:creationId xmlns:a16="http://schemas.microsoft.com/office/drawing/2014/main" id="{1F87D7AA-6E5B-D175-23A6-08DA8AAC0681}"/>
              </a:ext>
            </a:extLst>
          </p:cNvPr>
          <p:cNvSpPr>
            <a:spLocks noGrp="1"/>
          </p:cNvSpPr>
          <p:nvPr>
            <p:ph idx="1"/>
          </p:nvPr>
        </p:nvSpPr>
        <p:spPr>
          <a:xfrm>
            <a:off x="3869267" y="761999"/>
            <a:ext cx="3932070" cy="5333999"/>
          </a:xfrm>
        </p:spPr>
        <p:txBody>
          <a:bodyPr>
            <a:normAutofit/>
          </a:bodyPr>
          <a:lstStyle/>
          <a:p>
            <a:r>
              <a:rPr lang="en-US" dirty="0"/>
              <a:t>Sensory seeking vs sensory avoiding</a:t>
            </a:r>
          </a:p>
          <a:p>
            <a:pPr lvl="1"/>
            <a:r>
              <a:rPr lang="en-US" dirty="0"/>
              <a:t>Sensory avoiding – modify environment (i.e. reduce noise, modify lighting)</a:t>
            </a:r>
          </a:p>
          <a:p>
            <a:pPr lvl="1"/>
            <a:r>
              <a:rPr lang="en-US" dirty="0"/>
              <a:t>Sensory seeking – support client in addressing sensory needs</a:t>
            </a:r>
          </a:p>
          <a:p>
            <a:r>
              <a:rPr lang="en-US" dirty="0"/>
              <a:t>Consider different options for how the client can use their inhaler</a:t>
            </a:r>
          </a:p>
          <a:p>
            <a:pPr lvl="1"/>
            <a:r>
              <a:rPr lang="en-US" dirty="0"/>
              <a:t>If a nebulizer is too noisy, advocate for a MDI with spacer.</a:t>
            </a:r>
          </a:p>
          <a:p>
            <a:pPr lvl="1"/>
            <a:r>
              <a:rPr lang="en-US" dirty="0"/>
              <a:t>Try distraction and/or reward if sensitive to nebulizer/spacer mask</a:t>
            </a:r>
          </a:p>
        </p:txBody>
      </p:sp>
      <p:pic>
        <p:nvPicPr>
          <p:cNvPr id="5" name="Picture 4" descr="A close-up of a toy&#10;&#10;Description automatically generated with medium confidence">
            <a:extLst>
              <a:ext uri="{FF2B5EF4-FFF2-40B4-BE49-F238E27FC236}">
                <a16:creationId xmlns:a16="http://schemas.microsoft.com/office/drawing/2014/main" id="{4F2E75CD-D9D6-AAD9-A9EA-D140D4ECB62E}"/>
              </a:ext>
            </a:extLst>
          </p:cNvPr>
          <p:cNvPicPr>
            <a:picLocks noChangeAspect="1"/>
          </p:cNvPicPr>
          <p:nvPr/>
        </p:nvPicPr>
        <p:blipFill>
          <a:blip r:embed="rId3"/>
          <a:stretch>
            <a:fillRect/>
          </a:stretch>
        </p:blipFill>
        <p:spPr>
          <a:xfrm>
            <a:off x="8956005" y="321734"/>
            <a:ext cx="1445154" cy="1445154"/>
          </a:xfrm>
          <a:prstGeom prst="rect">
            <a:avLst/>
          </a:prstGeom>
        </p:spPr>
      </p:pic>
      <p:pic>
        <p:nvPicPr>
          <p:cNvPr id="7" name="Picture 6" descr="A group of colored crayons&#10;&#10;Description automatically generated with low confidence">
            <a:extLst>
              <a:ext uri="{FF2B5EF4-FFF2-40B4-BE49-F238E27FC236}">
                <a16:creationId xmlns:a16="http://schemas.microsoft.com/office/drawing/2014/main" id="{4E98114D-DE72-51DA-87EA-05634B4FED60}"/>
              </a:ext>
            </a:extLst>
          </p:cNvPr>
          <p:cNvPicPr>
            <a:picLocks noChangeAspect="1"/>
          </p:cNvPicPr>
          <p:nvPr/>
        </p:nvPicPr>
        <p:blipFill>
          <a:blip r:embed="rId4"/>
          <a:stretch>
            <a:fillRect/>
          </a:stretch>
        </p:blipFill>
        <p:spPr>
          <a:xfrm>
            <a:off x="8900005" y="1913291"/>
            <a:ext cx="1557153" cy="1445154"/>
          </a:xfrm>
          <a:prstGeom prst="rect">
            <a:avLst/>
          </a:prstGeom>
        </p:spPr>
      </p:pic>
      <p:pic>
        <p:nvPicPr>
          <p:cNvPr id="9" name="Picture 8" descr="A picture containing person, plate, plastic, vegetable&#10;&#10;Description automatically generated">
            <a:extLst>
              <a:ext uri="{FF2B5EF4-FFF2-40B4-BE49-F238E27FC236}">
                <a16:creationId xmlns:a16="http://schemas.microsoft.com/office/drawing/2014/main" id="{6F5022F0-211B-0B12-0487-0D0F0A7B3F6C}"/>
              </a:ext>
            </a:extLst>
          </p:cNvPr>
          <p:cNvPicPr>
            <a:picLocks noChangeAspect="1"/>
          </p:cNvPicPr>
          <p:nvPr/>
        </p:nvPicPr>
        <p:blipFill>
          <a:blip r:embed="rId5"/>
          <a:stretch>
            <a:fillRect/>
          </a:stretch>
        </p:blipFill>
        <p:spPr>
          <a:xfrm>
            <a:off x="8600036" y="3504848"/>
            <a:ext cx="2157093" cy="1439860"/>
          </a:xfrm>
          <a:prstGeom prst="rect">
            <a:avLst/>
          </a:prstGeom>
        </p:spPr>
      </p:pic>
      <p:pic>
        <p:nvPicPr>
          <p:cNvPr id="11" name="Picture 10">
            <a:extLst>
              <a:ext uri="{FF2B5EF4-FFF2-40B4-BE49-F238E27FC236}">
                <a16:creationId xmlns:a16="http://schemas.microsoft.com/office/drawing/2014/main" id="{7EF1C0F0-C229-56CB-24DE-A867F8DA099B}"/>
              </a:ext>
            </a:extLst>
          </p:cNvPr>
          <p:cNvPicPr>
            <a:picLocks noChangeAspect="1"/>
          </p:cNvPicPr>
          <p:nvPr/>
        </p:nvPicPr>
        <p:blipFill>
          <a:blip r:embed="rId6"/>
          <a:stretch>
            <a:fillRect/>
          </a:stretch>
        </p:blipFill>
        <p:spPr>
          <a:xfrm>
            <a:off x="8606796" y="5091111"/>
            <a:ext cx="2143572" cy="1444752"/>
          </a:xfrm>
          <a:prstGeom prst="rect">
            <a:avLst/>
          </a:prstGeom>
        </p:spPr>
      </p:pic>
    </p:spTree>
    <p:extLst>
      <p:ext uri="{BB962C8B-B14F-4D97-AF65-F5344CB8AC3E}">
        <p14:creationId xmlns:p14="http://schemas.microsoft.com/office/powerpoint/2010/main" val="340250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ED12-B6BA-BBFA-5A7F-A89B6A8E0E72}"/>
              </a:ext>
            </a:extLst>
          </p:cNvPr>
          <p:cNvSpPr>
            <a:spLocks noGrp="1"/>
          </p:cNvSpPr>
          <p:nvPr>
            <p:ph type="title"/>
          </p:nvPr>
        </p:nvSpPr>
        <p:spPr/>
        <p:txBody>
          <a:bodyPr/>
          <a:lstStyle/>
          <a:p>
            <a:r>
              <a:rPr lang="en-US"/>
              <a:t>Support Checklist / Medical Passports</a:t>
            </a:r>
            <a:endParaRPr lang="en-US" dirty="0"/>
          </a:p>
        </p:txBody>
      </p:sp>
    </p:spTree>
    <p:extLst>
      <p:ext uri="{BB962C8B-B14F-4D97-AF65-F5344CB8AC3E}">
        <p14:creationId xmlns:p14="http://schemas.microsoft.com/office/powerpoint/2010/main" val="110321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C8C256B9-3412-20A6-A513-2AD86C66A4F3}"/>
              </a:ext>
            </a:extLst>
          </p:cNvPr>
          <p:cNvPicPr>
            <a:picLocks noChangeAspect="1"/>
          </p:cNvPicPr>
          <p:nvPr/>
        </p:nvPicPr>
        <p:blipFill>
          <a:blip r:embed="rId3"/>
          <a:stretch>
            <a:fillRect/>
          </a:stretch>
        </p:blipFill>
        <p:spPr>
          <a:xfrm>
            <a:off x="248027" y="217170"/>
            <a:ext cx="6039171" cy="6320790"/>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84BBD8F5-D826-C626-5E73-7D90DBD3B143}"/>
              </a:ext>
            </a:extLst>
          </p:cNvPr>
          <p:cNvPicPr>
            <a:picLocks noChangeAspect="1"/>
          </p:cNvPicPr>
          <p:nvPr/>
        </p:nvPicPr>
        <p:blipFill>
          <a:blip r:embed="rId4"/>
          <a:stretch>
            <a:fillRect/>
          </a:stretch>
        </p:blipFill>
        <p:spPr>
          <a:xfrm>
            <a:off x="6514414" y="257175"/>
            <a:ext cx="5429559" cy="6240780"/>
          </a:xfrm>
          <a:prstGeom prst="rect">
            <a:avLst/>
          </a:prstGeom>
        </p:spPr>
      </p:pic>
    </p:spTree>
    <p:extLst>
      <p:ext uri="{BB962C8B-B14F-4D97-AF65-F5344CB8AC3E}">
        <p14:creationId xmlns:p14="http://schemas.microsoft.com/office/powerpoint/2010/main" val="3987292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1330A3AB-2098-8FC0-F55F-618944AE4F4E}"/>
              </a:ext>
            </a:extLst>
          </p:cNvPr>
          <p:cNvPicPr>
            <a:picLocks noChangeAspect="1"/>
          </p:cNvPicPr>
          <p:nvPr/>
        </p:nvPicPr>
        <p:blipFill>
          <a:blip r:embed="rId3"/>
          <a:stretch>
            <a:fillRect/>
          </a:stretch>
        </p:blipFill>
        <p:spPr>
          <a:xfrm>
            <a:off x="3886662" y="3512489"/>
            <a:ext cx="7772400" cy="2027582"/>
          </a:xfrm>
          <a:prstGeom prst="rect">
            <a:avLst/>
          </a:prstGeom>
        </p:spPr>
      </p:pic>
      <p:pic>
        <p:nvPicPr>
          <p:cNvPr id="9" name="Picture 8" descr="Text&#10;&#10;Description automatically generated">
            <a:extLst>
              <a:ext uri="{FF2B5EF4-FFF2-40B4-BE49-F238E27FC236}">
                <a16:creationId xmlns:a16="http://schemas.microsoft.com/office/drawing/2014/main" id="{973C7A8C-7698-A865-1C8A-F9A1D326C3D1}"/>
              </a:ext>
            </a:extLst>
          </p:cNvPr>
          <p:cNvPicPr>
            <a:picLocks noChangeAspect="1"/>
          </p:cNvPicPr>
          <p:nvPr/>
        </p:nvPicPr>
        <p:blipFill>
          <a:blip r:embed="rId4"/>
          <a:stretch>
            <a:fillRect/>
          </a:stretch>
        </p:blipFill>
        <p:spPr>
          <a:xfrm>
            <a:off x="482600" y="1049020"/>
            <a:ext cx="7772400" cy="1955766"/>
          </a:xfrm>
          <a:prstGeom prst="rect">
            <a:avLst/>
          </a:prstGeom>
        </p:spPr>
      </p:pic>
    </p:spTree>
    <p:extLst>
      <p:ext uri="{BB962C8B-B14F-4D97-AF65-F5344CB8AC3E}">
        <p14:creationId xmlns:p14="http://schemas.microsoft.com/office/powerpoint/2010/main" val="393107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DA05E1-7869-4FBE-837E-1B62E9D78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89BAAE7D-1EA6-4D3B-96B5-43F5B6178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FD87B9B4-9010-42D1-85F6-D06089B74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DD801B-2672-4E03-B1B5-43918A669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A80FC75-DE65-A22D-0525-53DA885BB998}"/>
              </a:ext>
            </a:extLst>
          </p:cNvPr>
          <p:cNvSpPr>
            <a:spLocks noGrp="1"/>
          </p:cNvSpPr>
          <p:nvPr>
            <p:ph type="title"/>
          </p:nvPr>
        </p:nvSpPr>
        <p:spPr>
          <a:xfrm>
            <a:off x="1092998" y="4697825"/>
            <a:ext cx="10210862" cy="829708"/>
          </a:xfrm>
        </p:spPr>
        <p:txBody>
          <a:bodyPr vert="horz" lIns="91440" tIns="45720" rIns="91440" bIns="45720" rtlCol="0" anchor="b">
            <a:normAutofit/>
          </a:bodyPr>
          <a:lstStyle/>
          <a:p>
            <a:r>
              <a:rPr lang="en-US" sz="3200" spc="-100" dirty="0"/>
              <a:t>Poll on </a:t>
            </a:r>
            <a:r>
              <a:rPr lang="en-US" sz="3200" spc="-100" dirty="0" err="1"/>
              <a:t>Mentimeter</a:t>
            </a:r>
            <a:r>
              <a:rPr lang="en-US" sz="3200" spc="-100" dirty="0"/>
              <a:t> – Do you know a person with autism?</a:t>
            </a:r>
          </a:p>
        </p:txBody>
      </p:sp>
      <p:pic>
        <p:nvPicPr>
          <p:cNvPr id="13" name="Picture 12" descr="Qr code&#10;&#10;Description automatically generated">
            <a:extLst>
              <a:ext uri="{FF2B5EF4-FFF2-40B4-BE49-F238E27FC236}">
                <a16:creationId xmlns:a16="http://schemas.microsoft.com/office/drawing/2014/main" id="{74AE099A-CFC9-B004-5F95-901C8AF80C0B}"/>
              </a:ext>
            </a:extLst>
          </p:cNvPr>
          <p:cNvPicPr>
            <a:picLocks noChangeAspect="1"/>
          </p:cNvPicPr>
          <p:nvPr/>
        </p:nvPicPr>
        <p:blipFill>
          <a:blip r:embed="rId3"/>
          <a:stretch>
            <a:fillRect/>
          </a:stretch>
        </p:blipFill>
        <p:spPr>
          <a:xfrm>
            <a:off x="1628923" y="189699"/>
            <a:ext cx="8681013" cy="4177940"/>
          </a:xfrm>
          <a:prstGeom prst="rect">
            <a:avLst/>
          </a:prstGeom>
        </p:spPr>
      </p:pic>
    </p:spTree>
    <p:extLst>
      <p:ext uri="{BB962C8B-B14F-4D97-AF65-F5344CB8AC3E}">
        <p14:creationId xmlns:p14="http://schemas.microsoft.com/office/powerpoint/2010/main" val="2062795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FA6F2F1-73CC-D518-6842-44B40A47B97F}"/>
              </a:ext>
            </a:extLst>
          </p:cNvPr>
          <p:cNvSpPr>
            <a:spLocks noGrp="1"/>
          </p:cNvSpPr>
          <p:nvPr>
            <p:ph type="title"/>
          </p:nvPr>
        </p:nvSpPr>
        <p:spPr>
          <a:xfrm>
            <a:off x="1600754" y="1087374"/>
            <a:ext cx="8983489" cy="1000978"/>
          </a:xfrm>
        </p:spPr>
        <p:txBody>
          <a:bodyPr>
            <a:normAutofit/>
          </a:bodyPr>
          <a:lstStyle/>
          <a:p>
            <a:r>
              <a:rPr lang="en-US" dirty="0"/>
              <a:t>References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A1A3CE8D-0460-151E-FCE9-D839A154989E}"/>
              </a:ext>
            </a:extLst>
          </p:cNvPr>
          <p:cNvSpPr>
            <a:spLocks noGrp="1"/>
          </p:cNvSpPr>
          <p:nvPr>
            <p:ph idx="1"/>
          </p:nvPr>
        </p:nvSpPr>
        <p:spPr>
          <a:xfrm>
            <a:off x="1600753" y="2535446"/>
            <a:ext cx="8983489" cy="3554457"/>
          </a:xfrm>
        </p:spPr>
        <p:txBody>
          <a:bodyPr>
            <a:normAutofit lnSpcReduction="10000"/>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Snapshot of Autism Spectrum Disorder in California | Autism | NCBDDD | CDC. (n.d.). Retrieved November 30, 2022, from 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www.cdc.gov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ncbddd</a:t>
            </a:r>
            <a:r>
              <a:rPr lang="en-US" sz="1800" dirty="0">
                <a:effectLst/>
                <a:latin typeface="Calibri" panose="020F0502020204030204" pitchFamily="34" charset="0"/>
                <a:ea typeface="Calibri" panose="020F0502020204030204" pitchFamily="34" charset="0"/>
                <a:cs typeface="Times New Roman" panose="02020603050405020304" pitchFamily="18" charset="0"/>
              </a:rPr>
              <a:t>/autism/</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addm</a:t>
            </a:r>
            <a:r>
              <a:rPr lang="en-US" sz="1800" dirty="0">
                <a:effectLst/>
                <a:latin typeface="Calibri" panose="020F0502020204030204" pitchFamily="34" charset="0"/>
                <a:ea typeface="Calibri" panose="020F0502020204030204" pitchFamily="34" charset="0"/>
                <a:cs typeface="Times New Roman" panose="02020603050405020304" pitchFamily="18" charset="0"/>
              </a:rPr>
              <a:t>-community-report/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california.html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 (2019). Data &amp; Statistics on Autism Spectrum Disorder | CDC.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www.cdc.gov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ncbddd</a:t>
            </a:r>
            <a:r>
              <a:rPr lang="en-US" sz="1800" dirty="0">
                <a:effectLst/>
                <a:latin typeface="Calibri" panose="020F0502020204030204" pitchFamily="34" charset="0"/>
                <a:ea typeface="Calibri" panose="020F0502020204030204" pitchFamily="34" charset="0"/>
                <a:cs typeface="Times New Roman" panose="02020603050405020304" pitchFamily="18" charset="0"/>
              </a:rPr>
              <a:t>/autism/</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data.html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Kouo</a:t>
            </a:r>
            <a:r>
              <a:rPr lang="en-US" sz="1800" dirty="0">
                <a:effectLst/>
                <a:latin typeface="Calibri" panose="020F0502020204030204" pitchFamily="34" charset="0"/>
                <a:ea typeface="Calibri" panose="020F0502020204030204" pitchFamily="34" charset="0"/>
                <a:cs typeface="Times New Roman" panose="02020603050405020304" pitchFamily="18" charset="0"/>
              </a:rPr>
              <a:t>, J. L., &amp;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Kouo</a:t>
            </a:r>
            <a:r>
              <a:rPr lang="en-US" sz="1800" dirty="0">
                <a:effectLst/>
                <a:latin typeface="Calibri" panose="020F0502020204030204" pitchFamily="34" charset="0"/>
                <a:ea typeface="Calibri" panose="020F0502020204030204" pitchFamily="34" charset="0"/>
                <a:cs typeface="Times New Roman" panose="02020603050405020304" pitchFamily="18" charset="0"/>
              </a:rPr>
              <a:t>, T. S. (2021). A Scoping Review of Targeted Interventions and Training to Facilitate Medical Encounters for School-Aged Patients with an Autism Spectrum Disorder. Journal of Autism and Developmental Disorders, 51(8), 2829–2851. 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doi.org</a:t>
            </a:r>
            <a:r>
              <a:rPr lang="en-US" sz="1800" dirty="0">
                <a:effectLst/>
                <a:latin typeface="Calibri" panose="020F0502020204030204" pitchFamily="34" charset="0"/>
                <a:ea typeface="Calibri" panose="020F0502020204030204" pitchFamily="34" charset="0"/>
                <a:cs typeface="Times New Roman" panose="02020603050405020304" pitchFamily="18" charset="0"/>
              </a:rPr>
              <a:t>/10.1007/s10803-020-04716-9</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Lu, 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Sonney</a:t>
            </a:r>
            <a:r>
              <a:rPr lang="en-US" sz="1800" dirty="0">
                <a:effectLst/>
                <a:latin typeface="Calibri" panose="020F0502020204030204" pitchFamily="34" charset="0"/>
                <a:ea typeface="Calibri" panose="020F0502020204030204" pitchFamily="34" charset="0"/>
                <a:cs typeface="Times New Roman" panose="02020603050405020304" pitchFamily="18" charset="0"/>
              </a:rPr>
              <a:t>, J., &amp; Kieckhefer, G. M. (2014). Asthma management in children with autism spectrum disorders: Pearls for a successful clinical encounter. Journal of Pediatric Health Care, 28(6), 559–564. 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doi.org</a:t>
            </a:r>
            <a:r>
              <a:rPr lang="en-US" sz="1800" dirty="0">
                <a:effectLst/>
                <a:latin typeface="Calibri" panose="020F0502020204030204" pitchFamily="34" charset="0"/>
                <a:ea typeface="Calibri" panose="020F0502020204030204" pitchFamily="34" charset="0"/>
                <a:cs typeface="Times New Roman" panose="02020603050405020304" pitchFamily="18" charset="0"/>
              </a:rPr>
              <a:t>/10.1016/j.pedhc.2014.04.002</a:t>
            </a:r>
          </a:p>
        </p:txBody>
      </p:sp>
    </p:spTree>
    <p:extLst>
      <p:ext uri="{BB962C8B-B14F-4D97-AF65-F5344CB8AC3E}">
        <p14:creationId xmlns:p14="http://schemas.microsoft.com/office/powerpoint/2010/main" val="2506724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3222AA-4EF1-427F-B292-FAF0CC05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descr="Text&#10;&#10;Description automatically generated">
            <a:extLst>
              <a:ext uri="{FF2B5EF4-FFF2-40B4-BE49-F238E27FC236}">
                <a16:creationId xmlns:a16="http://schemas.microsoft.com/office/drawing/2014/main" id="{46509AED-70D4-F2B7-DFDC-C87DDA302C19}"/>
              </a:ext>
            </a:extLst>
          </p:cNvPr>
          <p:cNvPicPr>
            <a:picLocks noChangeAspect="1"/>
          </p:cNvPicPr>
          <p:nvPr/>
        </p:nvPicPr>
        <p:blipFill>
          <a:blip r:embed="rId3"/>
          <a:stretch>
            <a:fillRect/>
          </a:stretch>
        </p:blipFill>
        <p:spPr>
          <a:xfrm>
            <a:off x="952634" y="1400176"/>
            <a:ext cx="7236351" cy="4052357"/>
          </a:xfrm>
          <a:prstGeom prst="rect">
            <a:avLst/>
          </a:prstGeom>
        </p:spPr>
      </p:pic>
      <p:sp>
        <p:nvSpPr>
          <p:cNvPr id="10" name="Rectangle 9">
            <a:extLst>
              <a:ext uri="{FF2B5EF4-FFF2-40B4-BE49-F238E27FC236}">
                <a16:creationId xmlns:a16="http://schemas.microsoft.com/office/drawing/2014/main" id="{FAB7EB8E-8A2B-48FD-BAC8-437293299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319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FE56-C7BD-1D6B-9246-A2DFC8D7F7AD}"/>
              </a:ext>
            </a:extLst>
          </p:cNvPr>
          <p:cNvSpPr>
            <a:spLocks noGrp="1"/>
          </p:cNvSpPr>
          <p:nvPr>
            <p:ph type="title"/>
          </p:nvPr>
        </p:nvSpPr>
        <p:spPr/>
        <p:txBody>
          <a:bodyPr/>
          <a:lstStyle/>
          <a:p>
            <a:r>
              <a:rPr lang="en-US" dirty="0"/>
              <a:t>Overview of Autism Spectrum Disorder (ASD)</a:t>
            </a:r>
          </a:p>
        </p:txBody>
      </p:sp>
      <p:sp>
        <p:nvSpPr>
          <p:cNvPr id="3" name="Content Placeholder 2">
            <a:extLst>
              <a:ext uri="{FF2B5EF4-FFF2-40B4-BE49-F238E27FC236}">
                <a16:creationId xmlns:a16="http://schemas.microsoft.com/office/drawing/2014/main" id="{E7DE74B1-6E84-31E4-E0FC-0730689F0340}"/>
              </a:ext>
            </a:extLst>
          </p:cNvPr>
          <p:cNvSpPr>
            <a:spLocks noGrp="1"/>
          </p:cNvSpPr>
          <p:nvPr>
            <p:ph idx="1"/>
          </p:nvPr>
        </p:nvSpPr>
        <p:spPr/>
        <p:txBody>
          <a:bodyPr/>
          <a:lstStyle/>
          <a:p>
            <a:pPr marL="0" indent="0">
              <a:buNone/>
            </a:pPr>
            <a:r>
              <a:rPr lang="en-US" sz="2200" dirty="0"/>
              <a:t>Autism spectrum disorder (ASD) is a condition related to brain development that results in persistent challenges with social communication, restricted interests, and repetitive behavior. </a:t>
            </a:r>
            <a:endParaRPr lang="en-US" dirty="0"/>
          </a:p>
          <a:p>
            <a:pPr marL="0" indent="0">
              <a:buNone/>
            </a:pPr>
            <a:endParaRPr lang="en-US" dirty="0"/>
          </a:p>
          <a:p>
            <a:pPr marL="0" indent="0">
              <a:buNone/>
            </a:pPr>
            <a:r>
              <a:rPr lang="en-US" dirty="0"/>
              <a:t>U.S. Prevalence Data:</a:t>
            </a:r>
          </a:p>
          <a:p>
            <a:r>
              <a:rPr lang="en-US" dirty="0"/>
              <a:t>About 1 in 31 (3.2%) children aged 8 years has been identified with ASD.</a:t>
            </a:r>
          </a:p>
          <a:p>
            <a:r>
              <a:rPr lang="en-US" dirty="0"/>
              <a:t>ASD is more than 3 times more common among boys than among girls. </a:t>
            </a:r>
          </a:p>
          <a:p>
            <a:r>
              <a:rPr lang="en-US" dirty="0"/>
              <a:t>ASD is reported to occur in all racial, ethnic, and socioeconomic groups.</a:t>
            </a:r>
          </a:p>
          <a:p>
            <a:endParaRPr lang="en-US" dirty="0"/>
          </a:p>
          <a:p>
            <a:endParaRPr lang="en-US" dirty="0"/>
          </a:p>
        </p:txBody>
      </p:sp>
    </p:spTree>
    <p:extLst>
      <p:ext uri="{BB962C8B-B14F-4D97-AF65-F5344CB8AC3E}">
        <p14:creationId xmlns:p14="http://schemas.microsoft.com/office/powerpoint/2010/main" val="15483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DF78-94AB-956C-2360-26B495558053}"/>
              </a:ext>
            </a:extLst>
          </p:cNvPr>
          <p:cNvSpPr>
            <a:spLocks noGrp="1"/>
          </p:cNvSpPr>
          <p:nvPr>
            <p:ph type="title"/>
          </p:nvPr>
        </p:nvSpPr>
        <p:spPr/>
        <p:txBody>
          <a:bodyPr/>
          <a:lstStyle/>
          <a:p>
            <a:r>
              <a:rPr lang="en-US" dirty="0"/>
              <a:t>California</a:t>
            </a:r>
          </a:p>
        </p:txBody>
      </p:sp>
      <p:sp>
        <p:nvSpPr>
          <p:cNvPr id="8" name="Text Placeholder 7">
            <a:extLst>
              <a:ext uri="{FF2B5EF4-FFF2-40B4-BE49-F238E27FC236}">
                <a16:creationId xmlns:a16="http://schemas.microsoft.com/office/drawing/2014/main" id="{78AE4D6B-BA36-EF58-6BDD-EDCE8E388656}"/>
              </a:ext>
            </a:extLst>
          </p:cNvPr>
          <p:cNvSpPr>
            <a:spLocks noGrp="1"/>
          </p:cNvSpPr>
          <p:nvPr>
            <p:ph type="body" sz="half" idx="2"/>
          </p:nvPr>
        </p:nvSpPr>
        <p:spPr/>
        <p:txBody>
          <a:bodyPr/>
          <a:lstStyle/>
          <a:p>
            <a:r>
              <a:rPr lang="en-US" dirty="0"/>
              <a:t>ASD prevalence data</a:t>
            </a:r>
          </a:p>
        </p:txBody>
      </p:sp>
      <p:pic>
        <p:nvPicPr>
          <p:cNvPr id="14" name="Picture 13" descr="Icon&#10;&#10;Description automatically generated">
            <a:extLst>
              <a:ext uri="{FF2B5EF4-FFF2-40B4-BE49-F238E27FC236}">
                <a16:creationId xmlns:a16="http://schemas.microsoft.com/office/drawing/2014/main" id="{2E8FA260-B02B-5955-19DA-73C583A38C60}"/>
              </a:ext>
            </a:extLst>
          </p:cNvPr>
          <p:cNvPicPr>
            <a:picLocks noChangeAspect="1"/>
          </p:cNvPicPr>
          <p:nvPr/>
        </p:nvPicPr>
        <p:blipFill>
          <a:blip r:embed="rId3"/>
          <a:stretch>
            <a:fillRect/>
          </a:stretch>
        </p:blipFill>
        <p:spPr>
          <a:xfrm>
            <a:off x="800228" y="824636"/>
            <a:ext cx="1746248" cy="2010004"/>
          </a:xfrm>
          <a:prstGeom prst="rect">
            <a:avLst/>
          </a:prstGeom>
        </p:spPr>
      </p:pic>
      <p:pic>
        <p:nvPicPr>
          <p:cNvPr id="4" name="Picture 3" descr="A graph of growth in a chart&#10;&#10;AI-generated content may be incorrect.">
            <a:extLst>
              <a:ext uri="{FF2B5EF4-FFF2-40B4-BE49-F238E27FC236}">
                <a16:creationId xmlns:a16="http://schemas.microsoft.com/office/drawing/2014/main" id="{204D6005-AD74-02B4-58C4-2382A7CDB06D}"/>
              </a:ext>
            </a:extLst>
          </p:cNvPr>
          <p:cNvPicPr>
            <a:picLocks noChangeAspect="1"/>
          </p:cNvPicPr>
          <p:nvPr/>
        </p:nvPicPr>
        <p:blipFill>
          <a:blip r:embed="rId4"/>
          <a:stretch>
            <a:fillRect/>
          </a:stretch>
        </p:blipFill>
        <p:spPr>
          <a:xfrm>
            <a:off x="8047938" y="130352"/>
            <a:ext cx="3565118" cy="6571844"/>
          </a:xfrm>
          <a:prstGeom prst="rect">
            <a:avLst/>
          </a:prstGeom>
        </p:spPr>
      </p:pic>
      <p:pic>
        <p:nvPicPr>
          <p:cNvPr id="11" name="Picture 10" descr="A graph of a number of people&#10;&#10;AI-generated content may be incorrect.">
            <a:extLst>
              <a:ext uri="{FF2B5EF4-FFF2-40B4-BE49-F238E27FC236}">
                <a16:creationId xmlns:a16="http://schemas.microsoft.com/office/drawing/2014/main" id="{DAEF8D7B-48B3-9A1A-5F3C-F70BBAAA34A4}"/>
              </a:ext>
            </a:extLst>
          </p:cNvPr>
          <p:cNvPicPr>
            <a:picLocks noChangeAspect="1"/>
          </p:cNvPicPr>
          <p:nvPr/>
        </p:nvPicPr>
        <p:blipFill>
          <a:blip r:embed="rId5"/>
          <a:stretch>
            <a:fillRect/>
          </a:stretch>
        </p:blipFill>
        <p:spPr>
          <a:xfrm>
            <a:off x="3728386" y="208254"/>
            <a:ext cx="4070783" cy="6416040"/>
          </a:xfrm>
          <a:prstGeom prst="rect">
            <a:avLst/>
          </a:prstGeom>
        </p:spPr>
      </p:pic>
    </p:spTree>
    <p:extLst>
      <p:ext uri="{BB962C8B-B14F-4D97-AF65-F5344CB8AC3E}">
        <p14:creationId xmlns:p14="http://schemas.microsoft.com/office/powerpoint/2010/main" val="242533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E7EA5CF-B703-33FB-16CE-232A45C2BB8E}"/>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ASD and Asthma</a:t>
            </a:r>
          </a:p>
        </p:txBody>
      </p:sp>
      <p:sp>
        <p:nvSpPr>
          <p:cNvPr id="19" name="Rectangle 18">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1" name="Straight Connector 20">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1FBD7F-CCF0-7F40-6861-315FA63E6888}"/>
              </a:ext>
            </a:extLst>
          </p:cNvPr>
          <p:cNvSpPr>
            <a:spLocks noGrp="1"/>
          </p:cNvSpPr>
          <p:nvPr>
            <p:ph idx="1"/>
          </p:nvPr>
        </p:nvSpPr>
        <p:spPr>
          <a:xfrm>
            <a:off x="5289229" y="864108"/>
            <a:ext cx="5910677" cy="5120640"/>
          </a:xfrm>
        </p:spPr>
        <p:txBody>
          <a:bodyPr>
            <a:normAutofit/>
          </a:bodyPr>
          <a:lstStyle/>
          <a:p>
            <a:r>
              <a:rPr lang="en-US" dirty="0"/>
              <a:t>The research literature is inconclusive as to whether there is a higher incidence of asthma for autistic individuals</a:t>
            </a:r>
          </a:p>
          <a:p>
            <a:r>
              <a:rPr lang="en-US" dirty="0"/>
              <a:t>Given the increasing prevalence of ASD, there is a good chance you will work with an autistic client</a:t>
            </a:r>
          </a:p>
        </p:txBody>
      </p:sp>
      <p:sp>
        <p:nvSpPr>
          <p:cNvPr id="23" name="Rectangle 22">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6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A9E70E-4F7D-7A9A-CAD8-530A80E7F190}"/>
              </a:ext>
            </a:extLst>
          </p:cNvPr>
          <p:cNvSpPr>
            <a:spLocks noGrp="1"/>
          </p:cNvSpPr>
          <p:nvPr>
            <p:ph type="title"/>
          </p:nvPr>
        </p:nvSpPr>
        <p:spPr>
          <a:xfrm>
            <a:off x="252919" y="1123837"/>
            <a:ext cx="2947482" cy="4601183"/>
          </a:xfrm>
        </p:spPr>
        <p:txBody>
          <a:bodyPr>
            <a:normAutofit/>
          </a:bodyPr>
          <a:lstStyle/>
          <a:p>
            <a:r>
              <a:rPr lang="en-US"/>
              <a:t>ASD Criteria From DSM-5</a:t>
            </a:r>
            <a:endParaRPr lang="en-US" dirty="0"/>
          </a:p>
        </p:txBody>
      </p:sp>
      <p:graphicFrame>
        <p:nvGraphicFramePr>
          <p:cNvPr id="20" name="Content Placeholder 4">
            <a:extLst>
              <a:ext uri="{FF2B5EF4-FFF2-40B4-BE49-F238E27FC236}">
                <a16:creationId xmlns:a16="http://schemas.microsoft.com/office/drawing/2014/main" id="{2D45AAED-AA91-A8E3-78E8-486D481B062B}"/>
              </a:ext>
            </a:extLst>
          </p:cNvPr>
          <p:cNvGraphicFramePr>
            <a:graphicFrameLocks noGrp="1"/>
          </p:cNvGraphicFramePr>
          <p:nvPr>
            <p:ph idx="1"/>
            <p:extLst>
              <p:ext uri="{D42A27DB-BD31-4B8C-83A1-F6EECF244321}">
                <p14:modId xmlns:p14="http://schemas.microsoft.com/office/powerpoint/2010/main" val="2118743467"/>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166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9EA7F-37AC-89F5-B95D-85518BC336C2}"/>
              </a:ext>
            </a:extLst>
          </p:cNvPr>
          <p:cNvSpPr>
            <a:spLocks noGrp="1"/>
          </p:cNvSpPr>
          <p:nvPr>
            <p:ph type="title"/>
          </p:nvPr>
        </p:nvSpPr>
        <p:spPr>
          <a:xfrm>
            <a:off x="252919" y="1123837"/>
            <a:ext cx="2956446" cy="4601183"/>
          </a:xfrm>
        </p:spPr>
        <p:txBody>
          <a:bodyPr/>
          <a:lstStyle/>
          <a:p>
            <a:r>
              <a:rPr lang="en-US" dirty="0"/>
              <a:t>ASD and Medical Care</a:t>
            </a:r>
          </a:p>
        </p:txBody>
      </p:sp>
      <p:sp>
        <p:nvSpPr>
          <p:cNvPr id="3" name="Content Placeholder 2">
            <a:extLst>
              <a:ext uri="{FF2B5EF4-FFF2-40B4-BE49-F238E27FC236}">
                <a16:creationId xmlns:a16="http://schemas.microsoft.com/office/drawing/2014/main" id="{279D990A-2DC5-C04A-CD1B-D6065674465E}"/>
              </a:ext>
            </a:extLst>
          </p:cNvPr>
          <p:cNvSpPr>
            <a:spLocks noGrp="1"/>
          </p:cNvSpPr>
          <p:nvPr>
            <p:ph idx="1"/>
          </p:nvPr>
        </p:nvSpPr>
        <p:spPr/>
        <p:txBody>
          <a:bodyPr/>
          <a:lstStyle/>
          <a:p>
            <a:r>
              <a:rPr lang="en-US" sz="2400" dirty="0"/>
              <a:t>Children with ASD had a higher annual mean number of total clinic, pediatric, and psychiatric outpatient visits, and inpatient and outpatient hospitalizations when compared to children without ASD. Individuals with ASD also visit the emergency department (ED) at higher rates.</a:t>
            </a:r>
          </a:p>
          <a:p>
            <a:r>
              <a:rPr lang="en-US" sz="2400" dirty="0"/>
              <a:t>Individuals with ASD experience a lack of family-centered care, delayed or foregone medical care, and obstacles in obtaining referrals.</a:t>
            </a:r>
          </a:p>
        </p:txBody>
      </p:sp>
    </p:spTree>
    <p:extLst>
      <p:ext uri="{BB962C8B-B14F-4D97-AF65-F5344CB8AC3E}">
        <p14:creationId xmlns:p14="http://schemas.microsoft.com/office/powerpoint/2010/main" val="285704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A892F32E-65F2-62CD-A0D8-4E3EBBB1EFEA}"/>
              </a:ext>
            </a:extLst>
          </p:cNvPr>
          <p:cNvGraphicFramePr>
            <a:graphicFrameLocks noGrp="1"/>
          </p:cNvGraphicFramePr>
          <p:nvPr>
            <p:ph idx="1"/>
            <p:extLst>
              <p:ext uri="{D42A27DB-BD31-4B8C-83A1-F6EECF244321}">
                <p14:modId xmlns:p14="http://schemas.microsoft.com/office/powerpoint/2010/main" val="1300879969"/>
              </p:ext>
            </p:extLst>
          </p:nvPr>
        </p:nvGraphicFramePr>
        <p:xfrm>
          <a:off x="4286250" y="1359201"/>
          <a:ext cx="7315200" cy="40284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767256336"/>
                    </a:ext>
                  </a:extLst>
                </a:gridCol>
                <a:gridCol w="3657600">
                  <a:extLst>
                    <a:ext uri="{9D8B030D-6E8A-4147-A177-3AD203B41FA5}">
                      <a16:colId xmlns:a16="http://schemas.microsoft.com/office/drawing/2014/main" val="1374199198"/>
                    </a:ext>
                  </a:extLst>
                </a:gridCol>
              </a:tblGrid>
              <a:tr h="370840">
                <a:tc>
                  <a:txBody>
                    <a:bodyPr/>
                    <a:lstStyle/>
                    <a:p>
                      <a:pPr algn="ctr"/>
                      <a:r>
                        <a:rPr lang="en-US" dirty="0"/>
                        <a:t>Medical Model</a:t>
                      </a:r>
                    </a:p>
                  </a:txBody>
                  <a:tcPr/>
                </a:tc>
                <a:tc>
                  <a:txBody>
                    <a:bodyPr/>
                    <a:lstStyle/>
                    <a:p>
                      <a:pPr algn="ctr"/>
                      <a:r>
                        <a:rPr lang="en-US" dirty="0"/>
                        <a:t>Social Model</a:t>
                      </a:r>
                    </a:p>
                  </a:txBody>
                  <a:tcPr/>
                </a:tc>
                <a:extLst>
                  <a:ext uri="{0D108BD9-81ED-4DB2-BD59-A6C34878D82A}">
                    <a16:rowId xmlns:a16="http://schemas.microsoft.com/office/drawing/2014/main" val="398570901"/>
                  </a:ext>
                </a:extLst>
              </a:tr>
              <a:tr h="370840">
                <a:tc>
                  <a:txBody>
                    <a:bodyPr/>
                    <a:lstStyle/>
                    <a:p>
                      <a:r>
                        <a:rPr lang="en-US" dirty="0"/>
                        <a:t>Disability is a deficiency or abnormality</a:t>
                      </a:r>
                    </a:p>
                  </a:txBody>
                  <a:tcPr/>
                </a:tc>
                <a:tc>
                  <a:txBody>
                    <a:bodyPr/>
                    <a:lstStyle/>
                    <a:p>
                      <a:r>
                        <a:rPr lang="en-US" dirty="0"/>
                        <a:t>Disability is a difference</a:t>
                      </a:r>
                    </a:p>
                  </a:txBody>
                  <a:tcPr/>
                </a:tc>
                <a:extLst>
                  <a:ext uri="{0D108BD9-81ED-4DB2-BD59-A6C34878D82A}">
                    <a16:rowId xmlns:a16="http://schemas.microsoft.com/office/drawing/2014/main" val="1087381042"/>
                  </a:ext>
                </a:extLst>
              </a:tr>
              <a:tr h="370840">
                <a:tc>
                  <a:txBody>
                    <a:bodyPr/>
                    <a:lstStyle/>
                    <a:p>
                      <a:r>
                        <a:rPr lang="en-US" dirty="0"/>
                        <a:t>Disability resides in the individual</a:t>
                      </a:r>
                    </a:p>
                    <a:p>
                      <a:endParaRPr lang="en-US" dirty="0"/>
                    </a:p>
                  </a:txBody>
                  <a:tcPr/>
                </a:tc>
                <a:tc>
                  <a:txBody>
                    <a:bodyPr/>
                    <a:lstStyle/>
                    <a:p>
                      <a:r>
                        <a:rPr lang="en-US" dirty="0"/>
                        <a:t>Disability derives from interaction between an individual and society</a:t>
                      </a:r>
                    </a:p>
                  </a:txBody>
                  <a:tcPr/>
                </a:tc>
                <a:extLst>
                  <a:ext uri="{0D108BD9-81ED-4DB2-BD59-A6C34878D82A}">
                    <a16:rowId xmlns:a16="http://schemas.microsoft.com/office/drawing/2014/main" val="857671412"/>
                  </a:ext>
                </a:extLst>
              </a:tr>
              <a:tr h="370840">
                <a:tc>
                  <a:txBody>
                    <a:bodyPr/>
                    <a:lstStyle/>
                    <a:p>
                      <a:r>
                        <a:rPr lang="en-US" dirty="0"/>
                        <a:t>The remedy for disability- related problems is cure or normalization of the individual</a:t>
                      </a:r>
                    </a:p>
                  </a:txBody>
                  <a:tcPr/>
                </a:tc>
                <a:tc>
                  <a:txBody>
                    <a:bodyPr/>
                    <a:lstStyle/>
                    <a:p>
                      <a:r>
                        <a:rPr lang="en-US" dirty="0"/>
                        <a:t>The remedy for disability-related problems is a change in the interaction between the individual and society</a:t>
                      </a:r>
                    </a:p>
                  </a:txBody>
                  <a:tcPr/>
                </a:tc>
                <a:extLst>
                  <a:ext uri="{0D108BD9-81ED-4DB2-BD59-A6C34878D82A}">
                    <a16:rowId xmlns:a16="http://schemas.microsoft.com/office/drawing/2014/main" val="3272096264"/>
                  </a:ext>
                </a:extLst>
              </a:tr>
              <a:tr h="370840">
                <a:tc>
                  <a:txBody>
                    <a:bodyPr/>
                    <a:lstStyle/>
                    <a:p>
                      <a:r>
                        <a:rPr lang="en-US" dirty="0"/>
                        <a:t>The agent of remedy is the professional who affects the arrangements between the individual and society</a:t>
                      </a:r>
                    </a:p>
                  </a:txBody>
                  <a:tcPr/>
                </a:tc>
                <a:tc>
                  <a:txBody>
                    <a:bodyPr/>
                    <a:lstStyle/>
                    <a:p>
                      <a:r>
                        <a:rPr lang="en-US" dirty="0"/>
                        <a:t>The agent of remedy can be the individual, and advocate, or anyone who affects the arrangements between the individual and society</a:t>
                      </a:r>
                    </a:p>
                  </a:txBody>
                  <a:tcPr/>
                </a:tc>
                <a:extLst>
                  <a:ext uri="{0D108BD9-81ED-4DB2-BD59-A6C34878D82A}">
                    <a16:rowId xmlns:a16="http://schemas.microsoft.com/office/drawing/2014/main" val="3223885170"/>
                  </a:ext>
                </a:extLst>
              </a:tr>
            </a:tbl>
          </a:graphicData>
        </a:graphic>
      </p:graphicFrame>
      <p:pic>
        <p:nvPicPr>
          <p:cNvPr id="16" name="Picture 15" descr="Diagram, text&#10;&#10;Description automatically generated">
            <a:extLst>
              <a:ext uri="{FF2B5EF4-FFF2-40B4-BE49-F238E27FC236}">
                <a16:creationId xmlns:a16="http://schemas.microsoft.com/office/drawing/2014/main" id="{85C4C81A-DE00-6E85-9456-630E9F8DD4F9}"/>
              </a:ext>
            </a:extLst>
          </p:cNvPr>
          <p:cNvPicPr>
            <a:picLocks noChangeAspect="1"/>
          </p:cNvPicPr>
          <p:nvPr/>
        </p:nvPicPr>
        <p:blipFill>
          <a:blip r:embed="rId3"/>
          <a:stretch>
            <a:fillRect/>
          </a:stretch>
        </p:blipFill>
        <p:spPr>
          <a:xfrm>
            <a:off x="120015" y="1126473"/>
            <a:ext cx="4000500" cy="4493895"/>
          </a:xfrm>
          <a:prstGeom prst="rect">
            <a:avLst/>
          </a:prstGeom>
        </p:spPr>
      </p:pic>
    </p:spTree>
    <p:extLst>
      <p:ext uri="{BB962C8B-B14F-4D97-AF65-F5344CB8AC3E}">
        <p14:creationId xmlns:p14="http://schemas.microsoft.com/office/powerpoint/2010/main" val="67515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4116-05CE-5005-8FD8-AA696C7B78CE}"/>
              </a:ext>
            </a:extLst>
          </p:cNvPr>
          <p:cNvSpPr>
            <a:spLocks noGrp="1"/>
          </p:cNvSpPr>
          <p:nvPr>
            <p:ph type="title"/>
          </p:nvPr>
        </p:nvSpPr>
        <p:spPr/>
        <p:txBody>
          <a:bodyPr/>
          <a:lstStyle/>
          <a:p>
            <a:r>
              <a:rPr lang="en-US" dirty="0"/>
              <a:t>Strategies and Practices</a:t>
            </a:r>
          </a:p>
        </p:txBody>
      </p:sp>
    </p:spTree>
    <p:extLst>
      <p:ext uri="{BB962C8B-B14F-4D97-AF65-F5344CB8AC3E}">
        <p14:creationId xmlns:p14="http://schemas.microsoft.com/office/powerpoint/2010/main" val="1037145619"/>
      </p:ext>
    </p:extLst>
  </p:cSld>
  <p:clrMapOvr>
    <a:masterClrMapping/>
  </p:clrMapOvr>
</p:sld>
</file>

<file path=ppt/theme/theme1.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1BE3D51C617848B6833BBA483AC7BA" ma:contentTypeVersion="20" ma:contentTypeDescription="Create a new document." ma:contentTypeScope="" ma:versionID="2fa1f8b19565b6c4cfd46a23bc834a81">
  <xsd:schema xmlns:xsd="http://www.w3.org/2001/XMLSchema" xmlns:xs="http://www.w3.org/2001/XMLSchema" xmlns:p="http://schemas.microsoft.com/office/2006/metadata/properties" xmlns:ns2="f9cb50ba-2534-4e6f-9400-1cd7f9befece" xmlns:ns3="017b59c6-eb90-416d-83e7-aab11482c143" targetNamespace="http://schemas.microsoft.com/office/2006/metadata/properties" ma:root="true" ma:fieldsID="e11aca36d6ee46917cc440b2d5e0f2a1" ns2:_="" ns3:_="">
    <xsd:import namespace="f9cb50ba-2534-4e6f-9400-1cd7f9befece"/>
    <xsd:import namespace="017b59c6-eb90-416d-83e7-aab11482c14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b50ba-2534-4e6f-9400-1cd7f9befec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1541b98f-37ee-4d06-9e23-c2ffce8fbf37}" ma:internalName="TaxCatchAll" ma:showField="CatchAllData" ma:web="f9cb50ba-2534-4e6f-9400-1cd7f9befec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17b59c6-eb90-416d-83e7-aab11482c14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a050ac0-1bab-4872-819a-9d173fe802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cb50ba-2534-4e6f-9400-1cd7f9befece" xsi:nil="true"/>
    <lcf76f155ced4ddcb4097134ff3c332f xmlns="017b59c6-eb90-416d-83e7-aab11482c1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7B3CB2-2EC1-46C5-9D53-1D2F2F72CD5A}"/>
</file>

<file path=customXml/itemProps2.xml><?xml version="1.0" encoding="utf-8"?>
<ds:datastoreItem xmlns:ds="http://schemas.openxmlformats.org/officeDocument/2006/customXml" ds:itemID="{2148A770-7748-450F-81D1-BC69BDEC1E1E}"/>
</file>

<file path=customXml/itemProps3.xml><?xml version="1.0" encoding="utf-8"?>
<ds:datastoreItem xmlns:ds="http://schemas.openxmlformats.org/officeDocument/2006/customXml" ds:itemID="{9E8E2E26-9180-46B9-804E-33108663C05B}"/>
</file>

<file path=docProps/app.xml><?xml version="1.0" encoding="utf-8"?>
<Properties xmlns="http://schemas.openxmlformats.org/officeDocument/2006/extended-properties" xmlns:vt="http://schemas.openxmlformats.org/officeDocument/2006/docPropsVTypes">
  <Template>{2C975796-850F-804F-8628-0FB3CAF393F4}tf10001124</Template>
  <TotalTime>479</TotalTime>
  <Words>1804</Words>
  <Application>Microsoft Office PowerPoint</Application>
  <PresentationFormat>Widescreen</PresentationFormat>
  <Paragraphs>150</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Corbel</vt:lpstr>
      <vt:lpstr>Source Sans Variable</vt:lpstr>
      <vt:lpstr>Wingdings 2</vt:lpstr>
      <vt:lpstr>Frame</vt:lpstr>
      <vt:lpstr>Best practices for supporting individuals with autism spectrum disorder</vt:lpstr>
      <vt:lpstr>Poll on Mentimeter – Do you know a person with autism?</vt:lpstr>
      <vt:lpstr>Overview of Autism Spectrum Disorder (ASD)</vt:lpstr>
      <vt:lpstr>California</vt:lpstr>
      <vt:lpstr>ASD and Asthma</vt:lpstr>
      <vt:lpstr>ASD Criteria From DSM-5</vt:lpstr>
      <vt:lpstr>ASD and Medical Care</vt:lpstr>
      <vt:lpstr>PowerPoint Presentation</vt:lpstr>
      <vt:lpstr>Strategies and Practices</vt:lpstr>
      <vt:lpstr>3 Key Areas To Consider for Better Care </vt:lpstr>
      <vt:lpstr>Thought Experiment: Mentimeter </vt:lpstr>
      <vt:lpstr>Communication</vt:lpstr>
      <vt:lpstr>Communication Tips</vt:lpstr>
      <vt:lpstr>Visuals</vt:lpstr>
      <vt:lpstr>Difficulty with change or novelty</vt:lpstr>
      <vt:lpstr>Sensory Issues</vt:lpstr>
      <vt:lpstr>Support Checklist / Medical Passports</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support individuals with autism spectrum disorder</dc:title>
  <dc:creator>Sophie Lu</dc:creator>
  <cp:lastModifiedBy>Anne Kelsey Lamb</cp:lastModifiedBy>
  <cp:revision>12</cp:revision>
  <dcterms:created xsi:type="dcterms:W3CDTF">2022-11-30T05:20:19Z</dcterms:created>
  <dcterms:modified xsi:type="dcterms:W3CDTF">2025-04-28T20:04:48Z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0x010100851BE3D51C617848B6833BBA483AC7BA</vt:lpwstr>
  </property>
</Properties>
</file>