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1_B02A7D6D.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ED7F1CF-F809-0853-FE94-FAA999A8BD53}" name="Cassie Mohawk" initials="CM" userId="S::cassie@rampasthma.org::c8e23dc7-593d-4c8c-b091-378ec573f44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A90CD"/>
    <a:srgbClr val="4099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4" d="100"/>
          <a:sy n="64" d="100"/>
        </p:scale>
        <p:origin x="141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comments/modernComment_101_B02A7D6D.xml><?xml version="1.0" encoding="utf-8"?>
<p188:cmLst xmlns:a="http://schemas.openxmlformats.org/drawingml/2006/main" xmlns:r="http://schemas.openxmlformats.org/officeDocument/2006/relationships" xmlns:p188="http://schemas.microsoft.com/office/powerpoint/2018/8/main">
  <p188:cm id="{D6A307D8-EB1C-495D-87F0-F2650A93F315}" authorId="{DED7F1CF-F809-0853-FE94-FAA999A8BD53}" created="2024-11-08T15:55:51.188">
    <ac:txMkLst xmlns:ac="http://schemas.microsoft.com/office/drawing/2013/main/command">
      <pc:docMk xmlns:pc="http://schemas.microsoft.com/office/powerpoint/2013/main/command"/>
      <pc:sldMk xmlns:pc="http://schemas.microsoft.com/office/powerpoint/2013/main/command" cId="2955574637" sldId="257"/>
      <ac:spMk id="7" creationId="{411F8381-46C0-DCAE-50C1-4BC370573A0C}"/>
      <ac:txMk cp="25" len="19">
        <ac:context len="132" hash="1761071049"/>
      </ac:txMk>
    </ac:txMkLst>
    <p188:pos x="989044" y="559836"/>
    <p188:txBody>
      <a:bodyPr/>
      <a:lstStyle/>
      <a:p>
        <a:r>
          <a:rPr lang="en-US"/>
          <a:t>Add the name of your managed care plan</a:t>
        </a:r>
      </a:p>
    </p188:txBody>
  </p188:cm>
  <p188:cm id="{4B053024-7E79-4908-8F25-231DD424F4B9}" authorId="{DED7F1CF-F809-0853-FE94-FAA999A8BD53}" created="2024-11-08T15:57:06.035">
    <ac:deMkLst xmlns:ac="http://schemas.microsoft.com/office/drawing/2013/main/command">
      <pc:docMk xmlns:pc="http://schemas.microsoft.com/office/powerpoint/2013/main/command"/>
      <pc:sldMk xmlns:pc="http://schemas.microsoft.com/office/powerpoint/2013/main/command" cId="2955574637" sldId="257"/>
      <ac:spMk id="16" creationId="{94DF7021-2E2E-D6F2-38D4-43AC5E4E1144}"/>
    </ac:deMkLst>
    <p188:txBody>
      <a:bodyPr/>
      <a:lstStyle/>
      <a:p>
        <a:r>
          <a:rPr lang="en-US"/>
          <a:t>Delete this box and add your managed care plan's logo</a:t>
        </a:r>
      </a:p>
    </p188:txBody>
  </p188:cm>
  <p188:cm id="{9CAAE208-E562-41D5-811C-BA2204BC46A2}" authorId="{DED7F1CF-F809-0853-FE94-FAA999A8BD53}" created="2024-11-08T16:00:15.528">
    <ac:txMkLst xmlns:ac="http://schemas.microsoft.com/office/drawing/2013/main/command">
      <pc:docMk xmlns:pc="http://schemas.microsoft.com/office/powerpoint/2013/main/command"/>
      <pc:sldMk xmlns:pc="http://schemas.microsoft.com/office/powerpoint/2013/main/command" cId="2955574637" sldId="257"/>
      <ac:spMk id="10" creationId="{00510964-23A2-E8DD-79DB-068DD06222FD}"/>
      <ac:txMk cp="1593" len="121">
        <ac:context len="1946" hash="4143576944"/>
      </ac:txMk>
    </ac:txMkLst>
    <p188:pos x="6288832" y="6251510"/>
    <p188:replyLst>
      <p188:reply id="{33166A31-1CAE-40B2-BF13-048FF1B83B15}" authorId="{DED7F1CF-F809-0853-FE94-FAA999A8BD53}" created="2024-11-08T16:01:08.858">
        <p188:txBody>
          <a:bodyPr/>
          <a:lstStyle/>
          <a:p>
            <a:r>
              <a:rPr lang="en-US"/>
              <a:t>If you need more space, change the font to size 11. </a:t>
            </a:r>
          </a:p>
        </p188:txBody>
      </p188:reply>
    </p188:replyLst>
    <p188:txBody>
      <a:bodyPr/>
      <a:lstStyle/>
      <a:p>
        <a:r>
          <a:rPr lang="en-US"/>
          <a:t>Add your own personalized instructions to submit the provider order here </a:t>
        </a:r>
      </a:p>
    </p188:txBody>
  </p188:cm>
  <p188:cm id="{6320B938-88C3-4F84-8ABA-11CE6C6FEBD7}" authorId="{DED7F1CF-F809-0853-FE94-FAA999A8BD53}" created="2024-11-11T21:04:19.396">
    <pc:sldMkLst xmlns:pc="http://schemas.microsoft.com/office/powerpoint/2013/main/command">
      <pc:docMk/>
      <pc:sldMk cId="2955574637" sldId="257"/>
    </pc:sldMkLst>
    <p188:txBody>
      <a:bodyPr/>
      <a:lstStyle/>
      <a:p>
        <a:r>
          <a:rPr lang="en-US"/>
          <a:t>Printing instructions (in MS PowerPoint)
1. Press File, then Print
2. Click 'Print Full Page Slides'
3. Once the printing screen opens, click on 'More Settings' 
4. Change Scale to 'Fit to printable area' 
5. Print!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6484"/>
            <a:ext cx="5143500" cy="3183467"/>
          </a:xfrm>
        </p:spPr>
        <p:txBody>
          <a:bodyPr anchor="b"/>
          <a:lstStyle>
            <a:lvl1pPr algn="ctr">
              <a:defRPr sz="3375"/>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7"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2"/>
            <a:ext cx="5915025" cy="3803649"/>
          </a:xfrm>
        </p:spPr>
        <p:txBody>
          <a:bodyPr anchor="b"/>
          <a:lstStyle>
            <a:lvl1pPr>
              <a:defRPr sz="3375"/>
            </a:lvl1pPr>
          </a:lstStyle>
          <a:p>
            <a:r>
              <a:rPr lang="en-US"/>
              <a:t>Click to edit Master title style</a:t>
            </a:r>
            <a:endParaRPr lang="en-US" dirty="0"/>
          </a:p>
        </p:txBody>
      </p:sp>
      <p:sp>
        <p:nvSpPr>
          <p:cNvPr id="3" name="Text Placeholder 2"/>
          <p:cNvSpPr>
            <a:spLocks noGrp="1"/>
          </p:cNvSpPr>
          <p:nvPr>
            <p:ph type="body" idx="1"/>
          </p:nvPr>
        </p:nvSpPr>
        <p:spPr>
          <a:xfrm>
            <a:off x="467916" y="6119285"/>
            <a:ext cx="5915025" cy="2000249"/>
          </a:xfrm>
        </p:spPr>
        <p:txBody>
          <a:bodyPr/>
          <a:lstStyle>
            <a:lvl1pPr marL="0" indent="0">
              <a:buNone/>
              <a:defRPr sz="1350">
                <a:solidFill>
                  <a:schemeClr val="tx1">
                    <a:tint val="82000"/>
                  </a:schemeClr>
                </a:solidFill>
              </a:defRPr>
            </a:lvl1pPr>
            <a:lvl2pPr marL="257175" indent="0">
              <a:buNone/>
              <a:defRPr sz="1125">
                <a:solidFill>
                  <a:schemeClr val="tx1">
                    <a:tint val="82000"/>
                  </a:schemeClr>
                </a:solidFill>
              </a:defRPr>
            </a:lvl2pPr>
            <a:lvl3pPr marL="514350" indent="0">
              <a:buNone/>
              <a:defRPr sz="1013">
                <a:solidFill>
                  <a:schemeClr val="tx1">
                    <a:tint val="82000"/>
                  </a:schemeClr>
                </a:solidFill>
              </a:defRPr>
            </a:lvl3pPr>
            <a:lvl4pPr marL="771525" indent="0">
              <a:buNone/>
              <a:defRPr sz="900">
                <a:solidFill>
                  <a:schemeClr val="tx1">
                    <a:tint val="82000"/>
                  </a:schemeClr>
                </a:solidFill>
              </a:defRPr>
            </a:lvl4pPr>
            <a:lvl5pPr marL="1028700" indent="0">
              <a:buNone/>
              <a:defRPr sz="900">
                <a:solidFill>
                  <a:schemeClr val="tx1">
                    <a:tint val="82000"/>
                  </a:schemeClr>
                </a:solidFill>
              </a:defRPr>
            </a:lvl5pPr>
            <a:lvl6pPr marL="1285875" indent="0">
              <a:buNone/>
              <a:defRPr sz="900">
                <a:solidFill>
                  <a:schemeClr val="tx1">
                    <a:tint val="82000"/>
                  </a:schemeClr>
                </a:solidFill>
              </a:defRPr>
            </a:lvl6pPr>
            <a:lvl7pPr marL="1543050" indent="0">
              <a:buNone/>
              <a:defRPr sz="900">
                <a:solidFill>
                  <a:schemeClr val="tx1">
                    <a:tint val="82000"/>
                  </a:schemeClr>
                </a:solidFill>
              </a:defRPr>
            </a:lvl7pPr>
            <a:lvl8pPr marL="1800225" indent="0">
              <a:buNone/>
              <a:defRPr sz="900">
                <a:solidFill>
                  <a:schemeClr val="tx1">
                    <a:tint val="82000"/>
                  </a:schemeClr>
                </a:solidFill>
              </a:defRPr>
            </a:lvl8pPr>
            <a:lvl9pPr marL="2057400" indent="0">
              <a:buNone/>
              <a:defRPr sz="9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4"/>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1800"/>
            </a:lvl1pPr>
          </a:lstStyle>
          <a:p>
            <a:r>
              <a:rPr lang="en-US"/>
              <a:t>Click to edit Master title style</a:t>
            </a:r>
            <a:endParaRPr lang="en-US" dirty="0"/>
          </a:p>
        </p:txBody>
      </p:sp>
      <p:sp>
        <p:nvSpPr>
          <p:cNvPr id="3" name="Content Placeholder 2"/>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1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7"/>
            <a:ext cx="3471863" cy="6498167"/>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82000"/>
                  </a:schemeClr>
                </a:solidFill>
              </a:defRPr>
            </a:lvl1pPr>
          </a:lstStyle>
          <a:p>
            <a:fld id="{846CE7D5-CF57-46EF-B807-FDD0502418D4}" type="datetimeFigureOut">
              <a:rPr lang="en-US" smtClean="0"/>
              <a:t>6/24/2025</a:t>
            </a:fld>
            <a:endParaRPr lang="en-US"/>
          </a:p>
        </p:txBody>
      </p:sp>
      <p:sp>
        <p:nvSpPr>
          <p:cNvPr id="5" name="Footer Placeholder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png"/><Relationship Id="rId2" Type="http://schemas.microsoft.com/office/2018/10/relationships/comments" Target="../comments/modernComment_101_B02A7D6D.xml"/><Relationship Id="rId1" Type="http://schemas.openxmlformats.org/officeDocument/2006/relationships/slideLayout" Target="../slideLayouts/slideLayout1.xml"/><Relationship Id="rId6" Type="http://schemas.openxmlformats.org/officeDocument/2006/relationships/hyperlink" Target="mailto:TA@rampasthma.org" TargetMode="External"/><Relationship Id="rId5" Type="http://schemas.openxmlformats.org/officeDocument/2006/relationships/hyperlink" Target="https://rampasthma.org/wp-content/uploads/2023/08/AR-Fact-Sheet-Final.pdf" TargetMode="External"/><Relationship Id="rId4" Type="http://schemas.openxmlformats.org/officeDocument/2006/relationships/hyperlink" Target="https://rampasthma.org/wp-content/uploads/2023/08/APS-Fact-Sheet-Fin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l="-1000" r="-1000"/>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DC38F5D-8833-6C40-DE96-64C751DF05E9}"/>
              </a:ext>
            </a:extLst>
          </p:cNvPr>
          <p:cNvSpPr txBox="1"/>
          <p:nvPr/>
        </p:nvSpPr>
        <p:spPr>
          <a:xfrm>
            <a:off x="622678" y="48498"/>
            <a:ext cx="5612641"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200" b="1" dirty="0">
                <a:solidFill>
                  <a:srgbClr val="FFFFFF"/>
                </a:solidFill>
                <a:latin typeface="Calibri"/>
                <a:ea typeface="+mn-lt"/>
                <a:cs typeface="+mn-lt"/>
              </a:rPr>
              <a:t>Asthma Home Visiting Services:</a:t>
            </a:r>
            <a:endParaRPr lang="en-US" sz="3200" dirty="0">
              <a:latin typeface="Calibri"/>
              <a:ea typeface="Calibri"/>
              <a:cs typeface="Calibri"/>
            </a:endParaRPr>
          </a:p>
        </p:txBody>
      </p:sp>
      <p:sp>
        <p:nvSpPr>
          <p:cNvPr id="7" name="TextBox 6">
            <a:extLst>
              <a:ext uri="{FF2B5EF4-FFF2-40B4-BE49-F238E27FC236}">
                <a16:creationId xmlns:a16="http://schemas.microsoft.com/office/drawing/2014/main" id="{411F8381-46C0-DCAE-50C1-4BC370573A0C}"/>
              </a:ext>
            </a:extLst>
          </p:cNvPr>
          <p:cNvSpPr txBox="1"/>
          <p:nvPr/>
        </p:nvSpPr>
        <p:spPr>
          <a:xfrm>
            <a:off x="459392" y="1181472"/>
            <a:ext cx="2789226" cy="858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i="1" dirty="0"/>
              <a:t>For patients enrolled in</a:t>
            </a:r>
            <a:r>
              <a:rPr lang="en-US" sz="1200" b="1" i="1" dirty="0">
                <a:highlight>
                  <a:srgbClr val="FFFF00"/>
                </a:highlight>
              </a:rPr>
              <a:t> [managed care plan]</a:t>
            </a:r>
            <a:r>
              <a:rPr lang="en-US" sz="1200" b="1" i="1" dirty="0"/>
              <a:t>, asthma home visiting services are now available. </a:t>
            </a:r>
            <a:endParaRPr lang="en-US"/>
          </a:p>
          <a:p>
            <a:r>
              <a:rPr lang="en-US" sz="1200" b="1" i="1" dirty="0"/>
              <a:t>Refer your eligible patients today!</a:t>
            </a:r>
            <a:endParaRPr lang="en-US"/>
          </a:p>
        </p:txBody>
      </p:sp>
      <p:sp>
        <p:nvSpPr>
          <p:cNvPr id="9" name="TextBox 8">
            <a:extLst>
              <a:ext uri="{FF2B5EF4-FFF2-40B4-BE49-F238E27FC236}">
                <a16:creationId xmlns:a16="http://schemas.microsoft.com/office/drawing/2014/main" id="{A3F8B224-0451-4F7C-B5F9-93200A0EDC12}"/>
              </a:ext>
            </a:extLst>
          </p:cNvPr>
          <p:cNvSpPr txBox="1"/>
          <p:nvPr/>
        </p:nvSpPr>
        <p:spPr>
          <a:xfrm>
            <a:off x="641445" y="493759"/>
            <a:ext cx="556657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dirty="0">
                <a:solidFill>
                  <a:schemeClr val="bg1"/>
                </a:solidFill>
                <a:latin typeface="Calibri"/>
                <a:ea typeface="Calibri"/>
                <a:cs typeface="Calibri"/>
              </a:rPr>
              <a:t>Referring Your Medi-Cal Patients</a:t>
            </a:r>
            <a:endParaRPr lang="en-US" dirty="0"/>
          </a:p>
        </p:txBody>
      </p:sp>
      <p:sp>
        <p:nvSpPr>
          <p:cNvPr id="10" name="TextBox 9">
            <a:extLst>
              <a:ext uri="{FF2B5EF4-FFF2-40B4-BE49-F238E27FC236}">
                <a16:creationId xmlns:a16="http://schemas.microsoft.com/office/drawing/2014/main" id="{00510964-23A2-E8DD-79DB-068DD06222FD}"/>
              </a:ext>
            </a:extLst>
          </p:cNvPr>
          <p:cNvSpPr txBox="1"/>
          <p:nvPr/>
        </p:nvSpPr>
        <p:spPr>
          <a:xfrm>
            <a:off x="375418" y="2260792"/>
            <a:ext cx="6099436"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solidFill>
                  <a:srgbClr val="40993A"/>
                </a:solidFill>
                <a:latin typeface="Calibri"/>
                <a:ea typeface="Calibri"/>
                <a:cs typeface="Calibri"/>
              </a:rPr>
              <a:t>What are the Medi-Cal services?</a:t>
            </a:r>
          </a:p>
          <a:p>
            <a:r>
              <a:rPr lang="en-US" sz="1200" i="1" dirty="0">
                <a:latin typeface="Calibri"/>
                <a:ea typeface="Calibri"/>
                <a:cs typeface="Calibri"/>
              </a:rPr>
              <a:t>Asthma Preventive Services (APS) benefit </a:t>
            </a:r>
          </a:p>
          <a:p>
            <a:r>
              <a:rPr lang="en-US" sz="1200" dirty="0">
                <a:latin typeface="Calibri"/>
                <a:ea typeface="Calibri"/>
                <a:cs typeface="Calibri"/>
              </a:rPr>
              <a:t>The APS benefit covers asthma self-management education (ASME) including: the basic facts of asthma, proper use of long-term controllers and quick relief medications, evidence-based self-management techniques and self-monitoring skills, and actions to mitigate or control environmental exposures that exacerbate asthma symptoms. APS also covers an in-home environmental trigger assessment to identify environmental asthma triggers commonly found in and around the home such as allergens and irritants. </a:t>
            </a:r>
          </a:p>
          <a:p>
            <a:endParaRPr lang="en-US" sz="1200" dirty="0">
              <a:latin typeface="Calibri"/>
              <a:ea typeface="Calibri"/>
              <a:cs typeface="Calibri"/>
            </a:endParaRPr>
          </a:p>
          <a:p>
            <a:r>
              <a:rPr lang="en-US" sz="1200" i="1" dirty="0">
                <a:latin typeface="Calibri"/>
                <a:ea typeface="Calibri"/>
                <a:cs typeface="Calibri"/>
              </a:rPr>
              <a:t>Asthma Remediation </a:t>
            </a:r>
          </a:p>
          <a:p>
            <a:r>
              <a:rPr lang="en-US" sz="1200" dirty="0">
                <a:latin typeface="Calibri"/>
                <a:ea typeface="Calibri"/>
                <a:cs typeface="Calibri"/>
              </a:rPr>
              <a:t>Asthma Remediation offers minor to moderate environmental asthma trigger remediation to reduce patients’ exposure to asthma triggers. Asthma Remediation includes a wide range of supplies—like mattress and pillow dust covers, HEPA filtered vacuums, dehumidifiers, or air purifiers-- and services—like minor mold removal, ventilation improvements, or Integrated Pest Management-- along with education about environmental asthma triggers. </a:t>
            </a:r>
          </a:p>
          <a:p>
            <a:endParaRPr lang="en-US" sz="1200" dirty="0">
              <a:latin typeface="Calibri"/>
              <a:ea typeface="Calibri"/>
              <a:cs typeface="Calibri"/>
            </a:endParaRPr>
          </a:p>
          <a:p>
            <a:r>
              <a:rPr lang="en-US" sz="1200" dirty="0">
                <a:latin typeface="Calibri"/>
                <a:ea typeface="Calibri"/>
                <a:cs typeface="Calibri"/>
              </a:rPr>
              <a:t>A large body of research shows that home-based asthma services improve health outcomes, reduce health care expenditure costs, and reduce asthma disparities.</a:t>
            </a:r>
          </a:p>
          <a:p>
            <a:endParaRPr lang="en-US" sz="1200" dirty="0">
              <a:latin typeface="Calibri"/>
              <a:ea typeface="Calibri"/>
              <a:cs typeface="Calibri"/>
            </a:endParaRPr>
          </a:p>
          <a:p>
            <a:r>
              <a:rPr lang="en-US" sz="1200" b="1" dirty="0">
                <a:solidFill>
                  <a:srgbClr val="40993A"/>
                </a:solidFill>
                <a:latin typeface="Calibri"/>
                <a:ea typeface="Calibri"/>
                <a:cs typeface="Calibri"/>
              </a:rPr>
              <a:t>Who is eligible to receive these asthma services?</a:t>
            </a:r>
            <a:endParaRPr lang="en-US" sz="1200" dirty="0">
              <a:latin typeface="Calibri"/>
              <a:ea typeface="Calibri"/>
              <a:cs typeface="Calibri"/>
            </a:endParaRPr>
          </a:p>
          <a:p>
            <a:r>
              <a:rPr lang="en-US" sz="1200" dirty="0">
                <a:latin typeface="Calibri"/>
                <a:ea typeface="Calibri"/>
                <a:cs typeface="Calibri"/>
              </a:rPr>
              <a:t>Asthma self-management education is available to Medi-Cal beneficiaries with a diagnosis of asthma. The in-home trigger assessment and remediation services are available to Medi-Cal beneficiaries with poorly controlled asthma.</a:t>
            </a:r>
          </a:p>
          <a:p>
            <a:endParaRPr lang="en-US" sz="1200" dirty="0">
              <a:latin typeface="Calibri"/>
              <a:ea typeface="Calibri"/>
              <a:cs typeface="Calibri"/>
            </a:endParaRPr>
          </a:p>
          <a:p>
            <a:r>
              <a:rPr lang="en-US" sz="1200" b="1" dirty="0">
                <a:solidFill>
                  <a:srgbClr val="40993A"/>
                </a:solidFill>
                <a:latin typeface="Calibri"/>
                <a:ea typeface="Calibri"/>
                <a:cs typeface="Calibri"/>
              </a:rPr>
              <a:t>Interested in referring patients for Asthma Preventive Services and/or Asthma Remediation?</a:t>
            </a:r>
            <a:endParaRPr lang="en-US" sz="1200" dirty="0">
              <a:latin typeface="Calibri"/>
              <a:ea typeface="Calibri"/>
              <a:cs typeface="Calibri"/>
            </a:endParaRPr>
          </a:p>
          <a:p>
            <a:r>
              <a:rPr lang="en-US" sz="1200" dirty="0">
                <a:latin typeface="Calibri"/>
                <a:ea typeface="Calibri"/>
                <a:cs typeface="Calibri"/>
              </a:rPr>
              <a:t>Submit the Provider Order by: [</a:t>
            </a:r>
            <a:r>
              <a:rPr lang="en-US" sz="1200" dirty="0">
                <a:highlight>
                  <a:srgbClr val="FFFF00"/>
                </a:highlight>
                <a:latin typeface="Calibri"/>
                <a:ea typeface="Calibri"/>
                <a:cs typeface="Calibri"/>
              </a:rPr>
              <a:t>Health Plan—provide a link or other instructions. We can provide a sample provider </a:t>
            </a:r>
            <a:r>
              <a:rPr lang="en-US" sz="1200">
                <a:highlight>
                  <a:srgbClr val="FFFF00"/>
                </a:highlight>
                <a:latin typeface="Calibri"/>
                <a:ea typeface="Calibri"/>
                <a:cs typeface="Calibri"/>
              </a:rPr>
              <a:t>order if </a:t>
            </a:r>
            <a:r>
              <a:rPr lang="en-US" sz="1200" dirty="0">
                <a:highlight>
                  <a:srgbClr val="FFFF00"/>
                </a:highlight>
                <a:latin typeface="Calibri"/>
                <a:ea typeface="Calibri"/>
                <a:cs typeface="Calibri"/>
              </a:rPr>
              <a:t>you don’t already have one.]</a:t>
            </a:r>
          </a:p>
          <a:p>
            <a:endParaRPr lang="en-US" sz="1200" dirty="0">
              <a:latin typeface="Calibri"/>
              <a:ea typeface="Calibri"/>
              <a:cs typeface="Calibri"/>
            </a:endParaRPr>
          </a:p>
          <a:p>
            <a:r>
              <a:rPr lang="en-US" sz="1200" b="1" dirty="0">
                <a:solidFill>
                  <a:srgbClr val="40993A"/>
                </a:solidFill>
                <a:latin typeface="Calibri"/>
                <a:ea typeface="Calibri"/>
                <a:cs typeface="Calibri"/>
              </a:rPr>
              <a:t>Want more resources?</a:t>
            </a:r>
            <a:endParaRPr lang="en-US" sz="1200" dirty="0">
              <a:latin typeface="Calibri"/>
              <a:ea typeface="Calibri"/>
              <a:cs typeface="Calibri"/>
            </a:endParaRPr>
          </a:p>
          <a:p>
            <a:r>
              <a:rPr lang="en-US" sz="1200" dirty="0">
                <a:latin typeface="Calibri"/>
                <a:ea typeface="Calibri"/>
                <a:cs typeface="Calibri"/>
              </a:rPr>
              <a:t>Our partners at Regional Asthma Management &amp; Prevention (RAMP) have developed fact sheets about </a:t>
            </a:r>
            <a:r>
              <a:rPr lang="en-US" sz="1200" dirty="0">
                <a:latin typeface="Calibri"/>
                <a:ea typeface="Calibri"/>
                <a:cs typeface="Calibri"/>
                <a:hlinkClick r:id="rId4"/>
              </a:rPr>
              <a:t>Asthma Preventive Services</a:t>
            </a:r>
            <a:r>
              <a:rPr lang="en-US" sz="1200" dirty="0">
                <a:latin typeface="Calibri"/>
                <a:ea typeface="Calibri"/>
                <a:cs typeface="Calibri"/>
              </a:rPr>
              <a:t> and </a:t>
            </a:r>
            <a:r>
              <a:rPr lang="en-US" sz="1200" dirty="0">
                <a:latin typeface="Calibri"/>
                <a:ea typeface="Calibri"/>
                <a:cs typeface="Calibri"/>
                <a:hlinkClick r:id="rId5"/>
              </a:rPr>
              <a:t>Asthma Remediation</a:t>
            </a:r>
            <a:r>
              <a:rPr lang="en-US" sz="1200" dirty="0">
                <a:latin typeface="Calibri"/>
                <a:ea typeface="Calibri"/>
                <a:cs typeface="Calibri"/>
              </a:rPr>
              <a:t>. You can reach out to them to learn more at </a:t>
            </a:r>
            <a:r>
              <a:rPr lang="en-US" sz="1200" dirty="0">
                <a:latin typeface="Calibri"/>
                <a:ea typeface="Calibri"/>
                <a:cs typeface="Calibri"/>
                <a:hlinkClick r:id="rId6"/>
              </a:rPr>
              <a:t>TA@rampasthma.org</a:t>
            </a:r>
            <a:r>
              <a:rPr lang="en-US" sz="1200" dirty="0">
                <a:latin typeface="Calibri"/>
                <a:ea typeface="Calibri"/>
                <a:cs typeface="Calibri"/>
              </a:rPr>
              <a:t>.</a:t>
            </a:r>
          </a:p>
        </p:txBody>
      </p:sp>
      <p:cxnSp>
        <p:nvCxnSpPr>
          <p:cNvPr id="14" name="Straight Arrow Connector 13">
            <a:extLst>
              <a:ext uri="{FF2B5EF4-FFF2-40B4-BE49-F238E27FC236}">
                <a16:creationId xmlns:a16="http://schemas.microsoft.com/office/drawing/2014/main" id="{3D805819-21E9-710B-EAE8-FC13535537C2}"/>
              </a:ext>
            </a:extLst>
          </p:cNvPr>
          <p:cNvCxnSpPr/>
          <p:nvPr/>
        </p:nvCxnSpPr>
        <p:spPr>
          <a:xfrm flipV="1">
            <a:off x="459759" y="2146650"/>
            <a:ext cx="5929951" cy="6823"/>
          </a:xfrm>
          <a:prstGeom prst="straightConnector1">
            <a:avLst/>
          </a:prstGeom>
          <a:ln>
            <a:solidFill>
              <a:srgbClr val="4A90CD"/>
            </a:solidFill>
          </a:ln>
        </p:spPr>
        <p:style>
          <a:lnRef idx="2">
            <a:schemeClr val="accent1"/>
          </a:lnRef>
          <a:fillRef idx="0">
            <a:schemeClr val="accent1"/>
          </a:fillRef>
          <a:effectRef idx="1">
            <a:schemeClr val="accent1"/>
          </a:effectRef>
          <a:fontRef idx="minor">
            <a:schemeClr val="tx1"/>
          </a:fontRef>
        </p:style>
      </p:cxnSp>
      <p:pic>
        <p:nvPicPr>
          <p:cNvPr id="15" name="Picture 14" descr="A logo with blue and green letters&#10;&#10;Description automatically generated">
            <a:extLst>
              <a:ext uri="{FF2B5EF4-FFF2-40B4-BE49-F238E27FC236}">
                <a16:creationId xmlns:a16="http://schemas.microsoft.com/office/drawing/2014/main" id="{535958FE-7EEB-B0A5-C9DF-716E8C679E8D}"/>
              </a:ext>
            </a:extLst>
          </p:cNvPr>
          <p:cNvPicPr>
            <a:picLocks noChangeAspect="1"/>
          </p:cNvPicPr>
          <p:nvPr/>
        </p:nvPicPr>
        <p:blipFill>
          <a:blip r:embed="rId7"/>
          <a:stretch>
            <a:fillRect/>
          </a:stretch>
        </p:blipFill>
        <p:spPr>
          <a:xfrm>
            <a:off x="4949925" y="1281061"/>
            <a:ext cx="1256046" cy="651751"/>
          </a:xfrm>
          <a:prstGeom prst="rect">
            <a:avLst/>
          </a:prstGeom>
        </p:spPr>
      </p:pic>
      <p:sp>
        <p:nvSpPr>
          <p:cNvPr id="16" name="Rectangle 15">
            <a:extLst>
              <a:ext uri="{FF2B5EF4-FFF2-40B4-BE49-F238E27FC236}">
                <a16:creationId xmlns:a16="http://schemas.microsoft.com/office/drawing/2014/main" id="{94DF7021-2E2E-D6F2-38D4-43AC5E4E1144}"/>
              </a:ext>
            </a:extLst>
          </p:cNvPr>
          <p:cNvSpPr/>
          <p:nvPr/>
        </p:nvSpPr>
        <p:spPr>
          <a:xfrm>
            <a:off x="3426898" y="1316030"/>
            <a:ext cx="889152" cy="5863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100" dirty="0">
                <a:solidFill>
                  <a:schemeClr val="tx1"/>
                </a:solidFill>
                <a:highlight>
                  <a:srgbClr val="FFFF00"/>
                </a:highlight>
                <a:latin typeface="Calibri"/>
                <a:ea typeface="Calibri"/>
                <a:cs typeface="Calibri"/>
              </a:rPr>
              <a:t>Add your logo here</a:t>
            </a:r>
          </a:p>
        </p:txBody>
      </p:sp>
    </p:spTree>
    <p:extLst>
      <p:ext uri="{BB962C8B-B14F-4D97-AF65-F5344CB8AC3E}">
        <p14:creationId xmlns:p14="http://schemas.microsoft.com/office/powerpoint/2010/main" val="2955574637"/>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9cb50ba-2534-4e6f-9400-1cd7f9befece" xsi:nil="true"/>
    <lcf76f155ced4ddcb4097134ff3c332f xmlns="017b59c6-eb90-416d-83e7-aab11482c14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1BE3D51C617848B6833BBA483AC7BA" ma:contentTypeVersion="20" ma:contentTypeDescription="Create a new document." ma:contentTypeScope="" ma:versionID="2fa1f8b19565b6c4cfd46a23bc834a81">
  <xsd:schema xmlns:xsd="http://www.w3.org/2001/XMLSchema" xmlns:xs="http://www.w3.org/2001/XMLSchema" xmlns:p="http://schemas.microsoft.com/office/2006/metadata/properties" xmlns:ns2="f9cb50ba-2534-4e6f-9400-1cd7f9befece" xmlns:ns3="017b59c6-eb90-416d-83e7-aab11482c143" targetNamespace="http://schemas.microsoft.com/office/2006/metadata/properties" ma:root="true" ma:fieldsID="e11aca36d6ee46917cc440b2d5e0f2a1" ns2:_="" ns3:_="">
    <xsd:import namespace="f9cb50ba-2534-4e6f-9400-1cd7f9befece"/>
    <xsd:import namespace="017b59c6-eb90-416d-83e7-aab11482c143"/>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cb50ba-2534-4e6f-9400-1cd7f9befec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5" nillable="true" ma:displayName="Taxonomy Catch All Column" ma:hidden="true" ma:list="{1541b98f-37ee-4d06-9e23-c2ffce8fbf37}" ma:internalName="TaxCatchAll" ma:showField="CatchAllData" ma:web="f9cb50ba-2534-4e6f-9400-1cd7f9befec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17b59c6-eb90-416d-83e7-aab11482c143"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3a050ac0-1bab-4872-819a-9d173fe802e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6A0D5D-8D0C-455F-A3CC-0872F2AC2042}">
  <ds:schemaRefs>
    <ds:schemaRef ds:uri="http://schemas.microsoft.com/sharepoint/v3/contenttype/forms"/>
  </ds:schemaRefs>
</ds:datastoreItem>
</file>

<file path=customXml/itemProps2.xml><?xml version="1.0" encoding="utf-8"?>
<ds:datastoreItem xmlns:ds="http://schemas.openxmlformats.org/officeDocument/2006/customXml" ds:itemID="{5D9E4596-6698-4F7B-80C4-084E743BF4D6}">
  <ds:schemaRefs>
    <ds:schemaRef ds:uri="http://schemas.microsoft.com/office/2006/metadata/properties"/>
    <ds:schemaRef ds:uri="http://schemas.microsoft.com/office/infopath/2007/PartnerControls"/>
    <ds:schemaRef ds:uri="f9cb50ba-2534-4e6f-9400-1cd7f9befece"/>
    <ds:schemaRef ds:uri="017b59c6-eb90-416d-83e7-aab11482c143"/>
  </ds:schemaRefs>
</ds:datastoreItem>
</file>

<file path=customXml/itemProps3.xml><?xml version="1.0" encoding="utf-8"?>
<ds:datastoreItem xmlns:ds="http://schemas.openxmlformats.org/officeDocument/2006/customXml" ds:itemID="{B5513B5A-5865-4749-B8CC-7BFC282BFE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cb50ba-2534-4e6f-9400-1cd7f9befece"/>
    <ds:schemaRef ds:uri="017b59c6-eb90-416d-83e7-aab11482c1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TotalTime>
  <Words>347</Words>
  <Application>Microsoft Office PowerPoint</Application>
  <PresentationFormat>Letter Paper (8.5x11 in)</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Joel Ervice</dc:creator>
  <cp:lastModifiedBy>Joel Ervice</cp:lastModifiedBy>
  <cp:revision>192</cp:revision>
  <dcterms:created xsi:type="dcterms:W3CDTF">2024-11-06T18:57:58Z</dcterms:created>
  <dcterms:modified xsi:type="dcterms:W3CDTF">2025-06-24T23:23:50Z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0x010100851BE3D51C617848B6833BBA483AC7BA</vt:lpwstr>
  </property>
  <property fmtid="{D5CDD505-2E9C-101B-9397-08002B2CF9AE}" pid="3" name="MediaServiceImageTags">
    <vt:lpwstr/>
  </property>
</Properties>
</file>