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1_B02A7D6D.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96B043-93C6-4BF1-41FF-9D9F3CD011CB}" name="Guest User" initials="GU" userId="S::urn:spo:tenantanon#f036d027-829f-465b-bebf-00272719b056::" providerId="AD"/>
  <p188:author id="{DED7F1CF-F809-0853-FE94-FAA999A8BD53}" name="Cassie Mohawk" initials="CM" userId="S::cassie@rampasthma.org::c8e23dc7-593d-4c8c-b091-378ec573f449" providerId="AD"/>
  <p188:author id="{0824DAD2-0E69-0E8B-0AE1-703FD326C453}" name="Joel Ervice" initials="JE" userId="S::Joel@rampasthma.org::aef7393b-c30a-42cd-90c9-83399aa01a2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A90CD"/>
    <a:srgbClr val="409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15C1D6-50BC-499C-A942-C44F298EF78D}" v="17" dt="2025-12-15T21:38:18.407"/>
    <p1510:client id="{75A8D9FC-3E5F-7B6D-9F52-11831098758F}" v="4" dt="2025-12-16T00:13:13.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0" d="100"/>
          <a:sy n="60" d="100"/>
        </p:scale>
        <p:origin x="1488"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l Ervice" userId="aef7393b-c30a-42cd-90c9-83399aa01a2f" providerId="ADAL" clId="{21F3FEDD-82EE-4BB0-9E2C-55EA17F06122}"/>
    <pc:docChg chg="undo custSel addSld modSld">
      <pc:chgData name="Joel Ervice" userId="aef7393b-c30a-42cd-90c9-83399aa01a2f" providerId="ADAL" clId="{21F3FEDD-82EE-4BB0-9E2C-55EA17F06122}" dt="2025-12-16T20:18:17.211" v="430" actId="20577"/>
      <pc:docMkLst>
        <pc:docMk/>
      </pc:docMkLst>
      <pc:sldChg chg="modSp mod modCm">
        <pc:chgData name="Joel Ervice" userId="aef7393b-c30a-42cd-90c9-83399aa01a2f" providerId="ADAL" clId="{21F3FEDD-82EE-4BB0-9E2C-55EA17F06122}" dt="2025-12-16T20:18:17.211" v="430" actId="20577"/>
        <pc:sldMkLst>
          <pc:docMk/>
          <pc:sldMk cId="2955574637" sldId="257"/>
        </pc:sldMkLst>
        <pc:spChg chg="mod">
          <ac:chgData name="Joel Ervice" userId="aef7393b-c30a-42cd-90c9-83399aa01a2f" providerId="ADAL" clId="{21F3FEDD-82EE-4BB0-9E2C-55EA17F06122}" dt="2025-12-15T21:28:20.844" v="83" actId="20577"/>
          <ac:spMkLst>
            <pc:docMk/>
            <pc:sldMk cId="2955574637" sldId="257"/>
            <ac:spMk id="7" creationId="{411F8381-46C0-DCAE-50C1-4BC370573A0C}"/>
          </ac:spMkLst>
        </pc:spChg>
        <pc:spChg chg="mod">
          <ac:chgData name="Joel Ervice" userId="aef7393b-c30a-42cd-90c9-83399aa01a2f" providerId="ADAL" clId="{21F3FEDD-82EE-4BB0-9E2C-55EA17F06122}" dt="2025-12-16T20:18:17.211" v="430" actId="20577"/>
          <ac:spMkLst>
            <pc:docMk/>
            <pc:sldMk cId="2955574637" sldId="257"/>
            <ac:spMk id="10" creationId="{00510964-23A2-E8DD-79DB-068DD06222FD}"/>
          </ac:spMkLst>
        </pc:spChg>
        <pc:extLst>
          <p:ext xmlns:p="http://schemas.openxmlformats.org/presentationml/2006/main" uri="{D6D511B9-2390-475A-947B-AFAB55BFBCF1}">
            <pc226:cmChg xmlns:pc226="http://schemas.microsoft.com/office/powerpoint/2022/06/main/command" chg="mod">
              <pc226:chgData name="Joel Ervice" userId="aef7393b-c30a-42cd-90c9-83399aa01a2f" providerId="ADAL" clId="{21F3FEDD-82EE-4BB0-9E2C-55EA17F06122}" dt="2025-12-15T21:33:47.958" v="234" actId="6549"/>
              <pc2:cmMkLst xmlns:pc2="http://schemas.microsoft.com/office/powerpoint/2019/9/main/command">
                <pc:docMk/>
                <pc:sldMk cId="2955574637" sldId="257"/>
                <pc2:cmMk id="{9CAAE208-E562-41D5-811C-BA2204BC46A2}"/>
              </pc2:cmMkLst>
            </pc226:cmChg>
            <pc226:cmChg xmlns:pc226="http://schemas.microsoft.com/office/powerpoint/2022/06/main/command" chg="mod">
              <pc226:chgData name="Joel Ervice" userId="aef7393b-c30a-42cd-90c9-83399aa01a2f" providerId="ADAL" clId="{21F3FEDD-82EE-4BB0-9E2C-55EA17F06122}" dt="2025-12-16T20:18:17.211" v="430" actId="20577"/>
              <pc2:cmMkLst xmlns:pc2="http://schemas.microsoft.com/office/powerpoint/2019/9/main/command">
                <pc:docMk/>
                <pc:sldMk cId="2955574637" sldId="257"/>
                <pc2:cmMk id="{DF1E2B21-363E-4622-9551-4B715B100729}"/>
              </pc2:cmMkLst>
            </pc226:cmChg>
            <pc226:cmChg xmlns:pc226="http://schemas.microsoft.com/office/powerpoint/2022/06/main/command" chg="mod">
              <pc226:chgData name="Joel Ervice" userId="aef7393b-c30a-42cd-90c9-83399aa01a2f" providerId="ADAL" clId="{21F3FEDD-82EE-4BB0-9E2C-55EA17F06122}" dt="2025-12-15T21:27:49.603" v="1" actId="20577"/>
              <pc2:cmMkLst xmlns:pc2="http://schemas.microsoft.com/office/powerpoint/2019/9/main/command">
                <pc:docMk/>
                <pc:sldMk cId="2955574637" sldId="257"/>
                <pc2:cmMk id="{D6A307D8-EB1C-495D-87F0-F2650A93F315}"/>
              </pc2:cmMkLst>
            </pc226:cmChg>
          </p:ext>
        </pc:extLst>
      </pc:sldChg>
      <pc:sldChg chg="addSp delSp modSp new mod">
        <pc:chgData name="Joel Ervice" userId="aef7393b-c30a-42cd-90c9-83399aa01a2f" providerId="ADAL" clId="{21F3FEDD-82EE-4BB0-9E2C-55EA17F06122}" dt="2025-12-15T21:38:57.153" v="425" actId="20577"/>
        <pc:sldMkLst>
          <pc:docMk/>
          <pc:sldMk cId="2002749200" sldId="258"/>
        </pc:sldMkLst>
        <pc:spChg chg="del">
          <ac:chgData name="Joel Ervice" userId="aef7393b-c30a-42cd-90c9-83399aa01a2f" providerId="ADAL" clId="{21F3FEDD-82EE-4BB0-9E2C-55EA17F06122}" dt="2025-12-15T21:32:28.883" v="85" actId="478"/>
          <ac:spMkLst>
            <pc:docMk/>
            <pc:sldMk cId="2002749200" sldId="258"/>
            <ac:spMk id="2" creationId="{503E814E-44F3-0598-AEDE-C9B4144D1990}"/>
          </ac:spMkLst>
        </pc:spChg>
        <pc:spChg chg="add mod">
          <ac:chgData name="Joel Ervice" userId="aef7393b-c30a-42cd-90c9-83399aa01a2f" providerId="ADAL" clId="{21F3FEDD-82EE-4BB0-9E2C-55EA17F06122}" dt="2025-12-15T21:38:21.775" v="317" actId="1076"/>
          <ac:spMkLst>
            <pc:docMk/>
            <pc:sldMk cId="2002749200" sldId="258"/>
            <ac:spMk id="3" creationId="{E4B84E3B-9E0B-1F03-F7F0-CFA2A49E5586}"/>
          </ac:spMkLst>
        </pc:spChg>
        <pc:spChg chg="add mod">
          <ac:chgData name="Joel Ervice" userId="aef7393b-c30a-42cd-90c9-83399aa01a2f" providerId="ADAL" clId="{21F3FEDD-82EE-4BB0-9E2C-55EA17F06122}" dt="2025-12-15T21:38:07.014" v="315" actId="1076"/>
          <ac:spMkLst>
            <pc:docMk/>
            <pc:sldMk cId="2002749200" sldId="258"/>
            <ac:spMk id="4" creationId="{0CD3A016-BB36-41EB-AF36-F05BA496BA06}"/>
          </ac:spMkLst>
        </pc:spChg>
        <pc:spChg chg="add mod">
          <ac:chgData name="Joel Ervice" userId="aef7393b-c30a-42cd-90c9-83399aa01a2f" providerId="ADAL" clId="{21F3FEDD-82EE-4BB0-9E2C-55EA17F06122}" dt="2025-12-15T21:38:57.153" v="425" actId="20577"/>
          <ac:spMkLst>
            <pc:docMk/>
            <pc:sldMk cId="2002749200" sldId="258"/>
            <ac:spMk id="5" creationId="{12C0AB75-2F4D-A595-42AC-A6319FF0D525}"/>
          </ac:spMkLst>
        </pc:spChg>
        <pc:spChg chg="add mod">
          <ac:chgData name="Joel Ervice" userId="aef7393b-c30a-42cd-90c9-83399aa01a2f" providerId="ADAL" clId="{21F3FEDD-82EE-4BB0-9E2C-55EA17F06122}" dt="2025-12-15T21:35:15.234" v="243" actId="21"/>
          <ac:spMkLst>
            <pc:docMk/>
            <pc:sldMk cId="2002749200" sldId="258"/>
            <ac:spMk id="6" creationId="{2F6D4645-1707-9BD5-AEC1-616B8B9386F0}"/>
          </ac:spMkLst>
        </pc:spChg>
        <pc:spChg chg="add del mod">
          <ac:chgData name="Joel Ervice" userId="aef7393b-c30a-42cd-90c9-83399aa01a2f" providerId="ADAL" clId="{21F3FEDD-82EE-4BB0-9E2C-55EA17F06122}" dt="2025-12-15T21:36:46.332" v="282"/>
          <ac:spMkLst>
            <pc:docMk/>
            <pc:sldMk cId="2002749200" sldId="258"/>
            <ac:spMk id="7" creationId="{DA4648C6-5D4F-03D8-4C15-8840C1FE0A46}"/>
          </ac:spMkLst>
        </pc:spChg>
        <pc:spChg chg="add del mod">
          <ac:chgData name="Joel Ervice" userId="aef7393b-c30a-42cd-90c9-83399aa01a2f" providerId="ADAL" clId="{21F3FEDD-82EE-4BB0-9E2C-55EA17F06122}" dt="2025-12-15T21:36:46.330" v="280" actId="478"/>
          <ac:spMkLst>
            <pc:docMk/>
            <pc:sldMk cId="2002749200" sldId="258"/>
            <ac:spMk id="9" creationId="{7FB3B29A-934B-DD06-F9D0-6AAA0DFCC43B}"/>
          </ac:spMkLst>
        </pc:spChg>
      </pc:sldChg>
    </pc:docChg>
  </pc:docChgLst>
  <pc:docChgLst>
    <pc:chgData name="Guest User" userId="S::urn:spo:tenantanon#f036d027-829f-465b-bebf-00272719b056::" providerId="AD" clId="Web-{75A8D9FC-3E5F-7B6D-9F52-11831098758F}"/>
    <pc:docChg chg="mod">
      <pc:chgData name="Guest User" userId="S::urn:spo:tenantanon#f036d027-829f-465b-bebf-00272719b056::" providerId="AD" clId="Web-{75A8D9FC-3E5F-7B6D-9F52-11831098758F}" dt="2025-12-16T00:11:13.039" v="0"/>
      <pc:docMkLst>
        <pc:docMk/>
      </pc:docMkLst>
    </pc:docChg>
  </pc:docChgLst>
</pc:chgInfo>
</file>

<file path=ppt/comments/modernComment_101_B02A7D6D.xml><?xml version="1.0" encoding="utf-8"?>
<p188:cmLst xmlns:a="http://schemas.openxmlformats.org/drawingml/2006/main" xmlns:r="http://schemas.openxmlformats.org/officeDocument/2006/relationships" xmlns:p188="http://schemas.microsoft.com/office/powerpoint/2018/8/main">
  <p188:cm id="{80D152A7-662D-4FEE-B8C0-DCFFD92FCCA6}" authorId="{0824DAD2-0E69-0E8B-0AE1-703FD326C453}" created="2025-12-15T21:29:02.076">
    <ac:txMkLst xmlns:ac="http://schemas.microsoft.com/office/drawing/2013/main/command">
      <pc:docMk xmlns:pc="http://schemas.microsoft.com/office/powerpoint/2013/main/command"/>
      <pc:sldMk xmlns:pc="http://schemas.microsoft.com/office/powerpoint/2013/main/command" cId="2955574637" sldId="257"/>
      <ac:spMk id="16" creationId="{94DF7021-2E2E-D6F2-38D4-43AC5E4E1144}"/>
      <ac:txMk cp="9" len="5">
        <ac:context len="19" hash="1601918618"/>
      </ac:txMk>
    </ac:txMkLst>
    <p188:pos x="485345" y="570643"/>
    <p188:txBody>
      <a:bodyPr/>
      <a:lstStyle/>
      <a:p>
        <a:r>
          <a:rPr lang="en-US"/>
          <a:t>Delete this box and add your organization’s logo</a:t>
        </a:r>
      </a:p>
    </p188:txBody>
  </p188:cm>
  <p188:cm id="{C26DF458-9EE9-447C-9D8A-150B565089F8}" authorId="{0824DAD2-0E69-0E8B-0AE1-703FD326C453}" created="2025-12-16T20:17:39.377">
    <pc:sldMkLst xmlns:pc="http://schemas.microsoft.com/office/powerpoint/2013/main/command">
      <pc:docMk/>
      <pc:sldMk cId="2955574637" sldId="257"/>
    </pc:sldMkLst>
    <p188:txBody>
      <a:bodyPr/>
      <a:lstStyle/>
      <a:p>
        <a:r>
          <a:rPr lang="en-US"/>
          <a:t>Printing instructions (in MS PowerPoint)
1. Press File, then Print
2. Click 'Print Full Page Slides'
3. Once the printing screen opens, click on 'More Settings' 
4. Change Scale to 'Fit to printable area' 
5. Print! </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endParaRPr lang="en-US" dirty="0"/>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endParaRPr lang="en-US" dirty="0"/>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82000"/>
                  </a:schemeClr>
                </a:solidFill>
              </a:defRPr>
            </a:lvl1pPr>
          </a:lstStyle>
          <a:p>
            <a:fld id="{846CE7D5-CF57-46EF-B807-FDD0502418D4}" type="datetimeFigureOut">
              <a:rPr lang="en-US" smtClean="0"/>
              <a:t>12/16/2025</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png"/><Relationship Id="rId2" Type="http://schemas.microsoft.com/office/2018/10/relationships/comments" Target="../comments/modernComment_101_B02A7D6D.xml"/><Relationship Id="rId1" Type="http://schemas.openxmlformats.org/officeDocument/2006/relationships/slideLayout" Target="../slideLayouts/slideLayout1.xml"/><Relationship Id="rId6" Type="http://schemas.openxmlformats.org/officeDocument/2006/relationships/hyperlink" Target="mailto:TA@rampasthma.org" TargetMode="External"/><Relationship Id="rId5" Type="http://schemas.openxmlformats.org/officeDocument/2006/relationships/hyperlink" Target="https://rampasthma.org/wp-content/uploads/2023/08/AR-Fact-Sheet-Final.pdf" TargetMode="External"/><Relationship Id="rId4" Type="http://schemas.openxmlformats.org/officeDocument/2006/relationships/hyperlink" Target="https://rampasthma.org/wp-content/uploads/2023/08/APS-Fact-Sheet-Final.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l="-1000" r="-1000"/>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DC38F5D-8833-6C40-DE96-64C751DF05E9}"/>
              </a:ext>
            </a:extLst>
          </p:cNvPr>
          <p:cNvSpPr txBox="1"/>
          <p:nvPr/>
        </p:nvSpPr>
        <p:spPr>
          <a:xfrm>
            <a:off x="622678" y="48498"/>
            <a:ext cx="561264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dirty="0">
                <a:solidFill>
                  <a:srgbClr val="FFFFFF"/>
                </a:solidFill>
                <a:latin typeface="Calibri"/>
                <a:ea typeface="+mn-lt"/>
                <a:cs typeface="+mn-lt"/>
              </a:rPr>
              <a:t>Asthma Home Visiting Services:</a:t>
            </a:r>
            <a:endParaRPr lang="en-US" sz="3200" dirty="0">
              <a:latin typeface="Calibri"/>
              <a:ea typeface="Calibri"/>
              <a:cs typeface="Calibri"/>
            </a:endParaRPr>
          </a:p>
        </p:txBody>
      </p:sp>
      <p:sp>
        <p:nvSpPr>
          <p:cNvPr id="7" name="TextBox 6">
            <a:extLst>
              <a:ext uri="{FF2B5EF4-FFF2-40B4-BE49-F238E27FC236}">
                <a16:creationId xmlns:a16="http://schemas.microsoft.com/office/drawing/2014/main" id="{411F8381-46C0-DCAE-50C1-4BC370573A0C}"/>
              </a:ext>
            </a:extLst>
          </p:cNvPr>
          <p:cNvSpPr txBox="1"/>
          <p:nvPr/>
        </p:nvSpPr>
        <p:spPr>
          <a:xfrm>
            <a:off x="459392" y="1181472"/>
            <a:ext cx="278922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i="1" dirty="0"/>
              <a:t>Asthma home visiting services are now available for patients enrolled in most Medi-Cal managed care plans. Refer your eligible patients today!</a:t>
            </a:r>
            <a:endParaRPr lang="en-US" dirty="0"/>
          </a:p>
        </p:txBody>
      </p:sp>
      <p:sp>
        <p:nvSpPr>
          <p:cNvPr id="9" name="TextBox 8">
            <a:extLst>
              <a:ext uri="{FF2B5EF4-FFF2-40B4-BE49-F238E27FC236}">
                <a16:creationId xmlns:a16="http://schemas.microsoft.com/office/drawing/2014/main" id="{A3F8B224-0451-4F7C-B5F9-93200A0EDC12}"/>
              </a:ext>
            </a:extLst>
          </p:cNvPr>
          <p:cNvSpPr txBox="1"/>
          <p:nvPr/>
        </p:nvSpPr>
        <p:spPr>
          <a:xfrm>
            <a:off x="641445" y="493759"/>
            <a:ext cx="556657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dirty="0">
                <a:solidFill>
                  <a:schemeClr val="bg1"/>
                </a:solidFill>
                <a:latin typeface="Calibri"/>
                <a:ea typeface="Calibri"/>
                <a:cs typeface="Calibri"/>
              </a:rPr>
              <a:t>Referring Your Medi-Cal Patients</a:t>
            </a:r>
            <a:endParaRPr lang="en-US" dirty="0"/>
          </a:p>
        </p:txBody>
      </p:sp>
      <p:sp>
        <p:nvSpPr>
          <p:cNvPr id="10" name="TextBox 9">
            <a:extLst>
              <a:ext uri="{FF2B5EF4-FFF2-40B4-BE49-F238E27FC236}">
                <a16:creationId xmlns:a16="http://schemas.microsoft.com/office/drawing/2014/main" id="{00510964-23A2-E8DD-79DB-068DD06222FD}"/>
              </a:ext>
            </a:extLst>
          </p:cNvPr>
          <p:cNvSpPr txBox="1"/>
          <p:nvPr/>
        </p:nvSpPr>
        <p:spPr>
          <a:xfrm>
            <a:off x="375418" y="2260792"/>
            <a:ext cx="6099436"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40993A"/>
                </a:solidFill>
                <a:latin typeface="Calibri"/>
                <a:ea typeface="Calibri"/>
                <a:cs typeface="Calibri"/>
              </a:rPr>
              <a:t>What are the Medi-Cal services?</a:t>
            </a:r>
          </a:p>
          <a:p>
            <a:r>
              <a:rPr lang="en-US" sz="1200" i="1" dirty="0">
                <a:latin typeface="Calibri"/>
                <a:ea typeface="Calibri"/>
                <a:cs typeface="Calibri"/>
              </a:rPr>
              <a:t>Asthma Preventive Services (APS) benefit </a:t>
            </a:r>
          </a:p>
          <a:p>
            <a:r>
              <a:rPr lang="en-US" sz="1200" dirty="0">
                <a:latin typeface="Calibri"/>
                <a:ea typeface="Calibri"/>
                <a:cs typeface="Calibri"/>
              </a:rPr>
              <a:t>The APS benefit covers asthma self-management education (ASME) including: the basic facts of asthma, proper use of long-term controllers and quick relief medications, evidence-based self-management techniques and self-monitoring skills, and actions to mitigate or control environmental exposures that exacerbate asthma symptoms. APS also covers an in-home environmental trigger assessment to identify environmental asthma triggers commonly found in and around the home such as allergens and irritants. </a:t>
            </a:r>
          </a:p>
          <a:p>
            <a:endParaRPr lang="en-US" sz="1200" dirty="0">
              <a:latin typeface="Calibri"/>
              <a:ea typeface="Calibri"/>
              <a:cs typeface="Calibri"/>
            </a:endParaRPr>
          </a:p>
          <a:p>
            <a:r>
              <a:rPr lang="en-US" sz="1200" i="1" dirty="0">
                <a:latin typeface="Calibri"/>
                <a:ea typeface="Calibri"/>
                <a:cs typeface="Calibri"/>
              </a:rPr>
              <a:t>Asthma Remediation </a:t>
            </a:r>
          </a:p>
          <a:p>
            <a:r>
              <a:rPr lang="en-US" sz="1200" dirty="0">
                <a:latin typeface="Calibri"/>
                <a:ea typeface="Calibri"/>
                <a:cs typeface="Calibri"/>
              </a:rPr>
              <a:t>Asthma Remediation offers minor to moderate environmental asthma trigger remediation to reduce patients’ exposure to asthma triggers. Asthma Remediation includes a wide range of supplies—like mattress and pillow dust covers, HEPA filtered vacuums, dehumidifiers, or air purifiers-- and services—like minor mold removal, ventilation improvements, or Integrated Pest Management-- along with education about environmental asthma triggers. </a:t>
            </a:r>
          </a:p>
          <a:p>
            <a:endParaRPr lang="en-US" sz="1200" dirty="0">
              <a:latin typeface="Calibri"/>
              <a:ea typeface="Calibri"/>
              <a:cs typeface="Calibri"/>
            </a:endParaRPr>
          </a:p>
          <a:p>
            <a:r>
              <a:rPr lang="en-US" sz="1200" dirty="0">
                <a:latin typeface="Calibri"/>
                <a:ea typeface="Calibri"/>
                <a:cs typeface="Calibri"/>
              </a:rPr>
              <a:t>A large body of research shows that home-based asthma services improve health outcomes, reduce health care expenditure costs, and reduce asthma disparities.</a:t>
            </a:r>
          </a:p>
          <a:p>
            <a:endParaRPr lang="en-US" sz="1200" dirty="0">
              <a:latin typeface="Calibri"/>
              <a:ea typeface="Calibri"/>
              <a:cs typeface="Calibri"/>
            </a:endParaRPr>
          </a:p>
          <a:p>
            <a:r>
              <a:rPr lang="en-US" sz="1200" b="1" dirty="0">
                <a:solidFill>
                  <a:srgbClr val="40993A"/>
                </a:solidFill>
                <a:latin typeface="Calibri"/>
                <a:ea typeface="Calibri"/>
                <a:cs typeface="Calibri"/>
              </a:rPr>
              <a:t>Who is eligible to receive these asthma services?</a:t>
            </a:r>
            <a:endParaRPr lang="en-US" sz="1200" dirty="0">
              <a:latin typeface="Calibri"/>
              <a:ea typeface="Calibri"/>
              <a:cs typeface="Calibri"/>
            </a:endParaRPr>
          </a:p>
          <a:p>
            <a:r>
              <a:rPr lang="en-US" sz="1200" dirty="0">
                <a:latin typeface="Calibri"/>
                <a:ea typeface="Calibri"/>
                <a:cs typeface="Calibri"/>
              </a:rPr>
              <a:t>Asthma self-management education is available to Medi-Cal beneficiaries with a diagnosis of asthma. The in-home trigger assessment and remediation services are available to Medi-Cal beneficiaries with poorly controlled asthma.</a:t>
            </a:r>
          </a:p>
          <a:p>
            <a:endParaRPr lang="en-US" sz="1200" dirty="0">
              <a:latin typeface="Calibri"/>
              <a:ea typeface="Calibri"/>
              <a:cs typeface="Calibri"/>
            </a:endParaRPr>
          </a:p>
          <a:p>
            <a:r>
              <a:rPr lang="en-US" sz="1200" b="1" dirty="0">
                <a:solidFill>
                  <a:srgbClr val="40993A"/>
                </a:solidFill>
                <a:latin typeface="Calibri"/>
                <a:ea typeface="Calibri"/>
                <a:cs typeface="Calibri"/>
              </a:rPr>
              <a:t>Interested in referring patients for Asthma Preventive Services and/or Asthma Remediation?</a:t>
            </a:r>
            <a:endParaRPr lang="en-US" sz="1200" dirty="0">
              <a:latin typeface="Calibri"/>
              <a:ea typeface="Calibri"/>
              <a:cs typeface="Calibri"/>
            </a:endParaRPr>
          </a:p>
          <a:p>
            <a:r>
              <a:rPr lang="en-US" sz="1200" dirty="0">
                <a:latin typeface="Calibri"/>
                <a:ea typeface="Calibri"/>
                <a:cs typeface="Calibri"/>
              </a:rPr>
              <a:t>Complete the Provider Order. (A sample provider order is on the next page.) Connect the patient with the Asthma Preventive Services provider. </a:t>
            </a:r>
            <a:endParaRPr lang="en-US" sz="1200" dirty="0">
              <a:highlight>
                <a:srgbClr val="FFFF00"/>
              </a:highlight>
              <a:latin typeface="Calibri"/>
              <a:ea typeface="Calibri"/>
              <a:cs typeface="Calibri"/>
            </a:endParaRPr>
          </a:p>
          <a:p>
            <a:endParaRPr lang="en-US" sz="1200" dirty="0">
              <a:latin typeface="Calibri"/>
              <a:ea typeface="Calibri"/>
              <a:cs typeface="Calibri"/>
            </a:endParaRPr>
          </a:p>
          <a:p>
            <a:r>
              <a:rPr lang="en-US" sz="1200" b="1" dirty="0">
                <a:solidFill>
                  <a:srgbClr val="40993A"/>
                </a:solidFill>
                <a:latin typeface="Calibri"/>
                <a:ea typeface="Calibri"/>
                <a:cs typeface="Calibri"/>
              </a:rPr>
              <a:t>Want more resources?</a:t>
            </a:r>
            <a:endParaRPr lang="en-US" sz="1200" dirty="0">
              <a:latin typeface="Calibri"/>
              <a:ea typeface="Calibri"/>
              <a:cs typeface="Calibri"/>
            </a:endParaRPr>
          </a:p>
          <a:p>
            <a:r>
              <a:rPr lang="en-US" sz="1200" dirty="0">
                <a:latin typeface="Calibri"/>
                <a:ea typeface="Calibri"/>
                <a:cs typeface="Calibri"/>
              </a:rPr>
              <a:t>Regional Asthma Management &amp; Prevention (RAMP</a:t>
            </a:r>
            <a:r>
              <a:rPr lang="en-US" sz="1200">
                <a:latin typeface="Calibri"/>
                <a:ea typeface="Calibri"/>
                <a:cs typeface="Calibri"/>
              </a:rPr>
              <a:t>) has developed </a:t>
            </a:r>
            <a:r>
              <a:rPr lang="en-US" sz="1200" dirty="0">
                <a:latin typeface="Calibri"/>
                <a:ea typeface="Calibri"/>
                <a:cs typeface="Calibri"/>
              </a:rPr>
              <a:t>fact sheets about </a:t>
            </a:r>
            <a:r>
              <a:rPr lang="en-US" sz="1200" dirty="0">
                <a:latin typeface="Calibri"/>
                <a:ea typeface="Calibri"/>
                <a:cs typeface="Calibri"/>
                <a:hlinkClick r:id="rId4"/>
              </a:rPr>
              <a:t>Asthma Preventive Services</a:t>
            </a:r>
            <a:r>
              <a:rPr lang="en-US" sz="1200" dirty="0">
                <a:latin typeface="Calibri"/>
                <a:ea typeface="Calibri"/>
                <a:cs typeface="Calibri"/>
              </a:rPr>
              <a:t> and </a:t>
            </a:r>
            <a:r>
              <a:rPr lang="en-US" sz="1200" dirty="0">
                <a:latin typeface="Calibri"/>
                <a:ea typeface="Calibri"/>
                <a:cs typeface="Calibri"/>
                <a:hlinkClick r:id="rId5"/>
              </a:rPr>
              <a:t>Asthma Remediation</a:t>
            </a:r>
            <a:r>
              <a:rPr lang="en-US" sz="1200" dirty="0">
                <a:latin typeface="Calibri"/>
                <a:ea typeface="Calibri"/>
                <a:cs typeface="Calibri"/>
              </a:rPr>
              <a:t>. You can reach out to them to learn more at </a:t>
            </a:r>
            <a:r>
              <a:rPr lang="en-US" sz="1200" dirty="0">
                <a:latin typeface="Calibri"/>
                <a:ea typeface="Calibri"/>
                <a:cs typeface="Calibri"/>
                <a:hlinkClick r:id="rId6"/>
              </a:rPr>
              <a:t>TA@rampasthma.org</a:t>
            </a:r>
            <a:r>
              <a:rPr lang="en-US" sz="1200" dirty="0">
                <a:latin typeface="Calibri"/>
                <a:ea typeface="Calibri"/>
                <a:cs typeface="Calibri"/>
              </a:rPr>
              <a:t>.</a:t>
            </a:r>
          </a:p>
        </p:txBody>
      </p:sp>
      <p:cxnSp>
        <p:nvCxnSpPr>
          <p:cNvPr id="14" name="Straight Arrow Connector 13">
            <a:extLst>
              <a:ext uri="{FF2B5EF4-FFF2-40B4-BE49-F238E27FC236}">
                <a16:creationId xmlns:a16="http://schemas.microsoft.com/office/drawing/2014/main" id="{3D805819-21E9-710B-EAE8-FC13535537C2}"/>
              </a:ext>
            </a:extLst>
          </p:cNvPr>
          <p:cNvCxnSpPr/>
          <p:nvPr/>
        </p:nvCxnSpPr>
        <p:spPr>
          <a:xfrm flipV="1">
            <a:off x="459759" y="2146650"/>
            <a:ext cx="5929951" cy="6823"/>
          </a:xfrm>
          <a:prstGeom prst="straightConnector1">
            <a:avLst/>
          </a:prstGeom>
          <a:ln>
            <a:solidFill>
              <a:srgbClr val="4A90CD"/>
            </a:solidFill>
          </a:ln>
        </p:spPr>
        <p:style>
          <a:lnRef idx="2">
            <a:schemeClr val="accent1"/>
          </a:lnRef>
          <a:fillRef idx="0">
            <a:schemeClr val="accent1"/>
          </a:fillRef>
          <a:effectRef idx="1">
            <a:schemeClr val="accent1"/>
          </a:effectRef>
          <a:fontRef idx="minor">
            <a:schemeClr val="tx1"/>
          </a:fontRef>
        </p:style>
      </p:cxnSp>
      <p:pic>
        <p:nvPicPr>
          <p:cNvPr id="15" name="Picture 14" descr="A logo with blue and green letters&#10;&#10;Description automatically generated">
            <a:extLst>
              <a:ext uri="{FF2B5EF4-FFF2-40B4-BE49-F238E27FC236}">
                <a16:creationId xmlns:a16="http://schemas.microsoft.com/office/drawing/2014/main" id="{535958FE-7EEB-B0A5-C9DF-716E8C679E8D}"/>
              </a:ext>
            </a:extLst>
          </p:cNvPr>
          <p:cNvPicPr>
            <a:picLocks noChangeAspect="1"/>
          </p:cNvPicPr>
          <p:nvPr/>
        </p:nvPicPr>
        <p:blipFill>
          <a:blip r:embed="rId7"/>
          <a:stretch>
            <a:fillRect/>
          </a:stretch>
        </p:blipFill>
        <p:spPr>
          <a:xfrm>
            <a:off x="4949925" y="1281061"/>
            <a:ext cx="1256046" cy="651751"/>
          </a:xfrm>
          <a:prstGeom prst="rect">
            <a:avLst/>
          </a:prstGeom>
        </p:spPr>
      </p:pic>
      <p:sp>
        <p:nvSpPr>
          <p:cNvPr id="16" name="Rectangle 15">
            <a:extLst>
              <a:ext uri="{FF2B5EF4-FFF2-40B4-BE49-F238E27FC236}">
                <a16:creationId xmlns:a16="http://schemas.microsoft.com/office/drawing/2014/main" id="{94DF7021-2E2E-D6F2-38D4-43AC5E4E1144}"/>
              </a:ext>
            </a:extLst>
          </p:cNvPr>
          <p:cNvSpPr/>
          <p:nvPr/>
        </p:nvSpPr>
        <p:spPr>
          <a:xfrm>
            <a:off x="3426898" y="1316030"/>
            <a:ext cx="889152" cy="5863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100" dirty="0">
                <a:solidFill>
                  <a:schemeClr val="tx1"/>
                </a:solidFill>
                <a:highlight>
                  <a:srgbClr val="FFFF00"/>
                </a:highlight>
                <a:latin typeface="Calibri"/>
                <a:ea typeface="Calibri"/>
                <a:cs typeface="Calibri"/>
              </a:rPr>
              <a:t>Add your logo here</a:t>
            </a:r>
          </a:p>
        </p:txBody>
      </p:sp>
    </p:spTree>
    <p:extLst>
      <p:ext uri="{BB962C8B-B14F-4D97-AF65-F5344CB8AC3E}">
        <p14:creationId xmlns:p14="http://schemas.microsoft.com/office/powerpoint/2010/main" val="2955574637"/>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12C0AB75-2F4D-A595-42AC-A6319FF0D525}"/>
              </a:ext>
            </a:extLst>
          </p:cNvPr>
          <p:cNvSpPr>
            <a:spLocks noChangeArrowheads="1"/>
          </p:cNvSpPr>
          <p:nvPr/>
        </p:nvSpPr>
        <p:spPr bwMode="auto">
          <a:xfrm>
            <a:off x="1145310" y="764763"/>
            <a:ext cx="462698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Provider Order for Asthma Preventive Services: </a:t>
            </a:r>
            <a:b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1200" b="1"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Asthma Self-Management Education and/or In-Home Environmental Trigger Assessment </a:t>
            </a: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Member name:</a:t>
            </a: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Member date of birth: </a:t>
            </a: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Member Medi-Cal number: </a:t>
            </a: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Recommended service(s):</a:t>
            </a:r>
            <a:endPar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Asthma Self-Management Education Provider attestation: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0"/>
              </a:spcBef>
              <a:spcAft>
                <a:spcPct val="0"/>
              </a:spcAf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I attest that the above-identified member has an asthma </a:t>
            </a:r>
          </a:p>
          <a:p>
            <a:pPr eaLnBrk="0" fontAlgn="base" hangingPunct="0">
              <a:spcBef>
                <a:spcPct val="0"/>
              </a:spcBef>
              <a:spcAft>
                <a:spcPct val="0"/>
              </a:spcAf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diagnosis</a:t>
            </a:r>
          </a:p>
          <a:p>
            <a:pPr eaLnBrk="0" fontAlgn="base" hangingPunct="0">
              <a:spcBef>
                <a:spcPct val="0"/>
              </a:spcBef>
              <a:spcAft>
                <a:spcPct val="0"/>
              </a:spcAft>
            </a:pPr>
            <a:endPar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0"/>
              </a:spcBef>
              <a:spcAft>
                <a:spcPct val="0"/>
              </a:spcAf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In-home Environmental Trigger Assessment</a:t>
            </a:r>
            <a:r>
              <a:rPr lang="en-US" altLang="en-US" sz="1200" dirty="0">
                <a:latin typeface="Calibri" panose="020F0502020204030204" pitchFamily="34" charset="0"/>
                <a:ea typeface="Calibri" panose="020F0502020204030204" pitchFamily="34" charset="0"/>
                <a:cs typeface="Calibri" panose="020F0502020204030204" pitchFamily="34" charset="0"/>
              </a:rPr>
              <a:t> </a:t>
            </a: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Provider attestation: </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endPar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I attest that the above-identified member’s medical record 	indicates poorly controlled asthma [defined as 1) having a 	score of 19 or lower on the Asthma Control Test or 2) an 	asthma-related emergency department visit or 	hospitalization or two sick or urgent care asthma-related 	visits in the past 12 months] OR the member has my 	recommendation as a licensed physician, nurse practitioner, 	or physician assistant.</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Provider signature: __________________________________ </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Medical provider name, degree, and licensing number: </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r>
              <a:rPr lang="en-US" alt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Date authorized: </a:t>
            </a: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lvl="0" eaLnBrk="0" fontAlgn="base" hangingPunct="0">
              <a:spcBef>
                <a:spcPct val="0"/>
              </a:spcBef>
              <a:spcAft>
                <a:spcPct val="0"/>
              </a:spcAft>
              <a:tabLst>
                <a:tab pos="685800" algn="l"/>
              </a:tabLst>
            </a:pP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eaLnBrk="0" fontAlgn="base" hangingPunct="0">
              <a:spcBef>
                <a:spcPct val="0"/>
              </a:spcBef>
              <a:spcAft>
                <a:spcPct val="0"/>
              </a:spcAft>
            </a:pPr>
            <a:endParaRPr lang="en-US" altLang="en-US" sz="12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a:extLst>
              <a:ext uri="{FF2B5EF4-FFF2-40B4-BE49-F238E27FC236}">
                <a16:creationId xmlns:a16="http://schemas.microsoft.com/office/drawing/2014/main" id="{E4B84E3B-9E0B-1F03-F7F0-CFA2A49E5586}"/>
              </a:ext>
            </a:extLst>
          </p:cNvPr>
          <p:cNvSpPr/>
          <p:nvPr/>
        </p:nvSpPr>
        <p:spPr>
          <a:xfrm>
            <a:off x="1507651" y="2932294"/>
            <a:ext cx="160020" cy="1524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 name="Rectangle 3">
            <a:extLst>
              <a:ext uri="{FF2B5EF4-FFF2-40B4-BE49-F238E27FC236}">
                <a16:creationId xmlns:a16="http://schemas.microsoft.com/office/drawing/2014/main" id="{0CD3A016-BB36-41EB-AF36-F05BA496BA06}"/>
              </a:ext>
            </a:extLst>
          </p:cNvPr>
          <p:cNvSpPr/>
          <p:nvPr/>
        </p:nvSpPr>
        <p:spPr>
          <a:xfrm>
            <a:off x="1507651" y="3765584"/>
            <a:ext cx="160020" cy="1524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4">
            <a:extLst>
              <a:ext uri="{FF2B5EF4-FFF2-40B4-BE49-F238E27FC236}">
                <a16:creationId xmlns:a16="http://schemas.microsoft.com/office/drawing/2014/main" id="{2F6D4645-1707-9BD5-AEC1-616B8B9386F0}"/>
              </a:ext>
            </a:extLst>
          </p:cNvPr>
          <p:cNvSpPr>
            <a:spLocks noChangeArrowheads="1"/>
          </p:cNvSpPr>
          <p:nvPr/>
        </p:nvSpPr>
        <p:spPr bwMode="auto">
          <a:xfrm>
            <a:off x="268147" y="6304741"/>
            <a:ext cx="87716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12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02749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9cb50ba-2534-4e6f-9400-1cd7f9befece" xsi:nil="true"/>
    <lcf76f155ced4ddcb4097134ff3c332f xmlns="017b59c6-eb90-416d-83e7-aab11482c14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51BE3D51C617848B6833BBA483AC7BA" ma:contentTypeVersion="20" ma:contentTypeDescription="Create a new document." ma:contentTypeScope="" ma:versionID="a48a2bb4da5f34fc009845f4f45e2fba">
  <xsd:schema xmlns:xsd="http://www.w3.org/2001/XMLSchema" xmlns:xs="http://www.w3.org/2001/XMLSchema" xmlns:p="http://schemas.microsoft.com/office/2006/metadata/properties" xmlns:ns2="f9cb50ba-2534-4e6f-9400-1cd7f9befece" xmlns:ns3="017b59c6-eb90-416d-83e7-aab11482c143" targetNamespace="http://schemas.microsoft.com/office/2006/metadata/properties" ma:root="true" ma:fieldsID="bc9dd6e310bb9fbe633d8da5dff87d2a" ns2:_="" ns3:_="">
    <xsd:import namespace="f9cb50ba-2534-4e6f-9400-1cd7f9befece"/>
    <xsd:import namespace="017b59c6-eb90-416d-83e7-aab11482c143"/>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cb50ba-2534-4e6f-9400-1cd7f9befec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CatchAll" ma:index="25" nillable="true" ma:displayName="Taxonomy Catch All Column" ma:hidden="true" ma:list="{1541b98f-37ee-4d06-9e23-c2ffce8fbf37}" ma:internalName="TaxCatchAll" ma:showField="CatchAllData" ma:web="f9cb50ba-2534-4e6f-9400-1cd7f9befec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17b59c6-eb90-416d-83e7-aab11482c14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a050ac0-1bab-4872-819a-9d173fe802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9E4596-6698-4F7B-80C4-084E743BF4D6}">
  <ds:schemaRefs>
    <ds:schemaRef ds:uri="http://schemas.microsoft.com/office/2006/metadata/properties"/>
    <ds:schemaRef ds:uri="http://schemas.microsoft.com/office/infopath/2007/PartnerControls"/>
    <ds:schemaRef ds:uri="f9cb50ba-2534-4e6f-9400-1cd7f9befece"/>
    <ds:schemaRef ds:uri="017b59c6-eb90-416d-83e7-aab11482c143"/>
  </ds:schemaRefs>
</ds:datastoreItem>
</file>

<file path=customXml/itemProps2.xml><?xml version="1.0" encoding="utf-8"?>
<ds:datastoreItem xmlns:ds="http://schemas.openxmlformats.org/officeDocument/2006/customXml" ds:itemID="{336A0D5D-8D0C-455F-A3CC-0872F2AC2042}">
  <ds:schemaRefs>
    <ds:schemaRef ds:uri="http://schemas.microsoft.com/sharepoint/v3/contenttype/forms"/>
  </ds:schemaRefs>
</ds:datastoreItem>
</file>

<file path=customXml/itemProps3.xml><?xml version="1.0" encoding="utf-8"?>
<ds:datastoreItem xmlns:ds="http://schemas.openxmlformats.org/officeDocument/2006/customXml" ds:itemID="{F3B5AF7E-201E-423C-99F0-C2201F8EEE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cb50ba-2534-4e6f-9400-1cd7f9befece"/>
    <ds:schemaRef ds:uri="017b59c6-eb90-416d-83e7-aab11482c1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TotalTime>
  <Words>498</Words>
  <Application>Microsoft Office PowerPoint</Application>
  <PresentationFormat>Letter Paper (8.5x11 in)</PresentationFormat>
  <Paragraphs>43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Joel Ervice</dc:creator>
  <cp:lastModifiedBy>Joel Ervice</cp:lastModifiedBy>
  <cp:revision>194</cp:revision>
  <dcterms:created xsi:type="dcterms:W3CDTF">2024-11-06T18:57:58Z</dcterms:created>
  <dcterms:modified xsi:type="dcterms:W3CDTF">2025-12-16T20:18:23Z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0x010100851BE3D51C617848B6833BBA483AC7BA</vt:lpwstr>
  </property>
  <property fmtid="{D5CDD505-2E9C-101B-9397-08002B2CF9AE}" pid="3" name="MediaServiceImageTags">
    <vt:lpwstr/>
  </property>
</Properties>
</file>